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257" r:id="rId3"/>
    <p:sldId id="269" r:id="rId4"/>
    <p:sldId id="270" r:id="rId5"/>
    <p:sldId id="400" r:id="rId6"/>
    <p:sldId id="441" r:id="rId7"/>
    <p:sldId id="272" r:id="rId8"/>
    <p:sldId id="387" r:id="rId9"/>
    <p:sldId id="335" r:id="rId10"/>
    <p:sldId id="444" r:id="rId11"/>
    <p:sldId id="445" r:id="rId12"/>
    <p:sldId id="295" r:id="rId13"/>
    <p:sldId id="385" r:id="rId14"/>
    <p:sldId id="440" r:id="rId15"/>
    <p:sldId id="446" r:id="rId16"/>
    <p:sldId id="26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VANYA K Kasirajan" initials="LKK" lastIdx="4" clrIdx="0">
    <p:extLst>
      <p:ext uri="{19B8F6BF-5375-455C-9EA6-DF929625EA0E}">
        <p15:presenceInfo xmlns:p15="http://schemas.microsoft.com/office/powerpoint/2012/main" userId="S::Lavanya.Kasirajan@luminad.com::33223171-e123-480a-8e41-cfd50d4083d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B90"/>
    <a:srgbClr val="FFFAFF"/>
    <a:srgbClr val="007DB6"/>
    <a:srgbClr val="000000"/>
    <a:srgbClr val="FFFFFF"/>
    <a:srgbClr val="F8ECF5"/>
    <a:srgbClr val="84286B"/>
    <a:srgbClr val="005185"/>
    <a:srgbClr val="008DCF"/>
    <a:srgbClr val="008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9D7B26C5-4107-4FEC-AEDC-1716B250A1EF}">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336" autoAdjust="0"/>
    <p:restoredTop sz="67391" autoAdjust="0"/>
  </p:normalViewPr>
  <p:slideViewPr>
    <p:cSldViewPr>
      <p:cViewPr varScale="1">
        <p:scale>
          <a:sx n="89" d="100"/>
          <a:sy n="89" d="100"/>
        </p:scale>
        <p:origin x="184" y="496"/>
      </p:cViewPr>
      <p:guideLst>
        <p:guide orient="horz" pos="2160"/>
        <p:guide pos="3840"/>
      </p:guideLst>
    </p:cSldViewPr>
  </p:slideViewPr>
  <p:notesTextViewPr>
    <p:cViewPr>
      <p:scale>
        <a:sx n="125" d="100"/>
        <a:sy n="125" d="100"/>
      </p:scale>
      <p:origin x="0" y="0"/>
    </p:cViewPr>
  </p:notesTextViewPr>
  <p:notesViewPr>
    <p:cSldViewPr>
      <p:cViewPr>
        <p:scale>
          <a:sx n="150" d="100"/>
          <a:sy n="150" d="100"/>
        </p:scale>
        <p:origin x="-2388" y="295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4576FF-C4D5-4C45-A294-9C94CF7A15E6}" type="doc">
      <dgm:prSet loTypeId="urn:microsoft.com/office/officeart/2008/layout/PictureAccentList" loCatId="" qsTypeId="urn:microsoft.com/office/officeart/2005/8/quickstyle/simple1" qsCatId="simple" csTypeId="urn:microsoft.com/office/officeart/2005/8/colors/accent1_2" csCatId="accent1" phldr="1"/>
      <dgm:spPr/>
      <dgm:t>
        <a:bodyPr/>
        <a:lstStyle/>
        <a:p>
          <a:endParaRPr lang="en-US"/>
        </a:p>
      </dgm:t>
    </dgm:pt>
    <dgm:pt modelId="{FB7136A9-CD33-2848-9A86-8A9D59374F19}">
      <dgm:prSet phldrT="[Text]" custT="1"/>
      <dgm:spPr>
        <a:noFill/>
        <a:ln>
          <a:noFill/>
        </a:ln>
      </dgm:spPr>
      <dgm:t>
        <a:bodyPr/>
        <a:lstStyle/>
        <a:p>
          <a:pPr algn="l"/>
          <a:r>
            <a:rPr lang="en-US" sz="1200" dirty="0"/>
            <a:t>TOPIC 2</a:t>
          </a:r>
        </a:p>
        <a:p>
          <a:pPr algn="l"/>
          <a:r>
            <a:rPr lang="en-US" sz="1200" dirty="0"/>
            <a:t>Rigid Motions on a Plane</a:t>
          </a:r>
        </a:p>
      </dgm:t>
    </dgm:pt>
    <dgm:pt modelId="{D69E6BFC-462E-1A48-ACE4-662449944DF1}" type="parTrans" cxnId="{C06BA278-A312-E449-9001-D78E8DEA11C7}">
      <dgm:prSet/>
      <dgm:spPr/>
      <dgm:t>
        <a:bodyPr/>
        <a:lstStyle/>
        <a:p>
          <a:endParaRPr lang="en-US"/>
        </a:p>
      </dgm:t>
    </dgm:pt>
    <dgm:pt modelId="{70B84BF5-0F5C-5A4B-84DF-C6D285D1BF3B}" type="sibTrans" cxnId="{C06BA278-A312-E449-9001-D78E8DEA11C7}">
      <dgm:prSet/>
      <dgm:spPr/>
      <dgm:t>
        <a:bodyPr/>
        <a:lstStyle/>
        <a:p>
          <a:endParaRPr lang="en-US"/>
        </a:p>
      </dgm:t>
    </dgm:pt>
    <dgm:pt modelId="{CAEFB3E3-D4C0-F940-B22F-187547E32C14}">
      <dgm:prSet phldrT="[Text]" custT="1"/>
      <dgm:spPr>
        <a:solidFill>
          <a:srgbClr val="005B90">
            <a:alpha val="74902"/>
          </a:srgbClr>
        </a:solidFill>
        <a:ln>
          <a:noFill/>
        </a:ln>
      </dgm:spPr>
      <dgm:t>
        <a:bodyPr/>
        <a:lstStyle/>
        <a:p>
          <a:pPr algn="l"/>
          <a:r>
            <a:rPr lang="en-US" sz="1200" dirty="0">
              <a:solidFill>
                <a:srgbClr val="FFFFFF"/>
              </a:solidFill>
            </a:rPr>
            <a:t>Bow Thai</a:t>
          </a:r>
        </a:p>
      </dgm:t>
    </dgm:pt>
    <dgm:pt modelId="{1A476B04-2F60-1543-9E90-C4D67BAD0583}" type="parTrans" cxnId="{39D5BBCE-DEE3-C24D-A60A-CEAC4BB61424}">
      <dgm:prSet/>
      <dgm:spPr/>
      <dgm:t>
        <a:bodyPr/>
        <a:lstStyle/>
        <a:p>
          <a:endParaRPr lang="en-US"/>
        </a:p>
      </dgm:t>
    </dgm:pt>
    <dgm:pt modelId="{9FCD49AC-E8CC-B04E-A457-E7CCE53E2F95}" type="sibTrans" cxnId="{39D5BBCE-DEE3-C24D-A60A-CEAC4BB61424}">
      <dgm:prSet/>
      <dgm:spPr/>
      <dgm:t>
        <a:bodyPr/>
        <a:lstStyle/>
        <a:p>
          <a:endParaRPr lang="en-US"/>
        </a:p>
      </dgm:t>
    </dgm:pt>
    <dgm:pt modelId="{50BE7289-25AD-454A-AA44-BB4E445CFEF8}">
      <dgm:prSet phldrT="[Text]" custT="1"/>
      <dgm:spPr>
        <a:solidFill>
          <a:srgbClr val="005B90"/>
        </a:solidFill>
        <a:ln>
          <a:noFill/>
        </a:ln>
      </dgm:spPr>
      <dgm:t>
        <a:bodyPr/>
        <a:lstStyle/>
        <a:p>
          <a:pPr algn="l"/>
          <a:r>
            <a:rPr lang="en-US" sz="1200" dirty="0">
              <a:solidFill>
                <a:schemeClr val="tx2"/>
              </a:solidFill>
            </a:rPr>
            <a:t>Staring Back at Me</a:t>
          </a:r>
        </a:p>
      </dgm:t>
    </dgm:pt>
    <dgm:pt modelId="{1A9C6712-771D-054C-8888-CB0414E2AFFC}" type="parTrans" cxnId="{47AF61DB-85FE-9E48-A726-5C914988DDA4}">
      <dgm:prSet/>
      <dgm:spPr/>
      <dgm:t>
        <a:bodyPr/>
        <a:lstStyle/>
        <a:p>
          <a:endParaRPr lang="en-US"/>
        </a:p>
      </dgm:t>
    </dgm:pt>
    <dgm:pt modelId="{B0494119-852B-EF49-AB57-D31AD57A00D0}" type="sibTrans" cxnId="{47AF61DB-85FE-9E48-A726-5C914988DDA4}">
      <dgm:prSet/>
      <dgm:spPr/>
      <dgm:t>
        <a:bodyPr/>
        <a:lstStyle/>
        <a:p>
          <a:endParaRPr lang="en-US"/>
        </a:p>
      </dgm:t>
    </dgm:pt>
    <dgm:pt modelId="{7DE08C92-6177-B242-B904-244085A68929}">
      <dgm:prSet phldrT="[Text]" custT="1"/>
      <dgm:spPr>
        <a:solidFill>
          <a:srgbClr val="005B90">
            <a:alpha val="74902"/>
          </a:srgbClr>
        </a:solidFill>
        <a:ln>
          <a:noFill/>
        </a:ln>
      </dgm:spPr>
      <dgm:t>
        <a:bodyPr/>
        <a:lstStyle/>
        <a:p>
          <a:pPr algn="l"/>
          <a:r>
            <a:rPr lang="en-US" sz="1200" dirty="0">
              <a:solidFill>
                <a:srgbClr val="FFFFFF"/>
              </a:solidFill>
            </a:rPr>
            <a:t>Turn Yourself Around</a:t>
          </a:r>
        </a:p>
      </dgm:t>
    </dgm:pt>
    <dgm:pt modelId="{02FF7D93-1D0C-2F4E-9B07-614B2E398F5B}" type="parTrans" cxnId="{C3BB53F0-C10F-1E40-A708-6EC90631D6C6}">
      <dgm:prSet/>
      <dgm:spPr/>
      <dgm:t>
        <a:bodyPr/>
        <a:lstStyle/>
        <a:p>
          <a:endParaRPr lang="en-US"/>
        </a:p>
      </dgm:t>
    </dgm:pt>
    <dgm:pt modelId="{303E0C92-6162-4A4C-B7A9-9D0E7184E82B}" type="sibTrans" cxnId="{C3BB53F0-C10F-1E40-A708-6EC90631D6C6}">
      <dgm:prSet/>
      <dgm:spPr/>
      <dgm:t>
        <a:bodyPr/>
        <a:lstStyle/>
        <a:p>
          <a:endParaRPr lang="en-US"/>
        </a:p>
      </dgm:t>
    </dgm:pt>
    <dgm:pt modelId="{E47CE4DF-44E0-FD40-B74D-1E11281671CD}">
      <dgm:prSet phldrT="[Text]" custT="1"/>
      <dgm:spPr>
        <a:solidFill>
          <a:schemeClr val="tx2"/>
        </a:solidFill>
        <a:ln>
          <a:noFill/>
        </a:ln>
      </dgm:spPr>
      <dgm:t>
        <a:bodyPr/>
        <a:lstStyle/>
        <a:p>
          <a:pPr algn="l"/>
          <a:r>
            <a:rPr lang="en-US" sz="1200" dirty="0">
              <a:solidFill>
                <a:srgbClr val="007DB6"/>
              </a:solidFill>
            </a:rPr>
            <a:t>Put Your Input In, Take Your Output Out</a:t>
          </a:r>
        </a:p>
      </dgm:t>
    </dgm:pt>
    <dgm:pt modelId="{45700EA1-CA6D-FA48-9313-8EE60CC90B6A}" type="sibTrans" cxnId="{C1642668-E4B4-864E-83DC-BAE7B4035E31}">
      <dgm:prSet/>
      <dgm:spPr/>
      <dgm:t>
        <a:bodyPr/>
        <a:lstStyle/>
        <a:p>
          <a:endParaRPr lang="en-US"/>
        </a:p>
      </dgm:t>
    </dgm:pt>
    <dgm:pt modelId="{38D40608-8129-D642-B9AD-A7ACE8D5BD01}" type="parTrans" cxnId="{C1642668-E4B4-864E-83DC-BAE7B4035E31}">
      <dgm:prSet/>
      <dgm:spPr/>
      <dgm:t>
        <a:bodyPr/>
        <a:lstStyle/>
        <a:p>
          <a:endParaRPr lang="en-US"/>
        </a:p>
      </dgm:t>
    </dgm:pt>
    <dgm:pt modelId="{31B2B076-165F-0C44-856C-770D520A3253}" type="pres">
      <dgm:prSet presAssocID="{034576FF-C4D5-4C45-A294-9C94CF7A15E6}" presName="layout" presStyleCnt="0">
        <dgm:presLayoutVars>
          <dgm:chMax/>
          <dgm:chPref/>
          <dgm:dir/>
          <dgm:animOne val="branch"/>
          <dgm:animLvl val="lvl"/>
          <dgm:resizeHandles/>
        </dgm:presLayoutVars>
      </dgm:prSet>
      <dgm:spPr/>
    </dgm:pt>
    <dgm:pt modelId="{0ABB42E9-A518-A542-9EB6-EDF8B166D4AF}" type="pres">
      <dgm:prSet presAssocID="{FB7136A9-CD33-2848-9A86-8A9D59374F19}" presName="root" presStyleCnt="0">
        <dgm:presLayoutVars>
          <dgm:chMax/>
          <dgm:chPref val="4"/>
        </dgm:presLayoutVars>
      </dgm:prSet>
      <dgm:spPr/>
    </dgm:pt>
    <dgm:pt modelId="{874D4894-8FF3-4743-9747-BD5C0817C922}" type="pres">
      <dgm:prSet presAssocID="{FB7136A9-CD33-2848-9A86-8A9D59374F19}" presName="rootComposite" presStyleCnt="0">
        <dgm:presLayoutVars/>
      </dgm:prSet>
      <dgm:spPr/>
    </dgm:pt>
    <dgm:pt modelId="{DAF490B2-ED9D-C24F-A811-A17AD2FB6CC4}" type="pres">
      <dgm:prSet presAssocID="{FB7136A9-CD33-2848-9A86-8A9D59374F19}" presName="rootText" presStyleLbl="node0" presStyleIdx="0" presStyleCnt="1">
        <dgm:presLayoutVars>
          <dgm:chMax/>
          <dgm:chPref val="4"/>
        </dgm:presLayoutVars>
      </dgm:prSet>
      <dgm:spPr/>
    </dgm:pt>
    <dgm:pt modelId="{7AC6E4A5-282D-7F43-A7B2-22CF1C2ADB55}" type="pres">
      <dgm:prSet presAssocID="{FB7136A9-CD33-2848-9A86-8A9D59374F19}" presName="childShape" presStyleCnt="0">
        <dgm:presLayoutVars>
          <dgm:chMax val="0"/>
          <dgm:chPref val="0"/>
        </dgm:presLayoutVars>
      </dgm:prSet>
      <dgm:spPr/>
    </dgm:pt>
    <dgm:pt modelId="{201B9BC1-EC95-6E42-B838-44B43FFAD6AB}" type="pres">
      <dgm:prSet presAssocID="{E47CE4DF-44E0-FD40-B74D-1E11281671CD}" presName="childComposite" presStyleCnt="0">
        <dgm:presLayoutVars>
          <dgm:chMax val="0"/>
          <dgm:chPref val="0"/>
        </dgm:presLayoutVars>
      </dgm:prSet>
      <dgm:spPr/>
    </dgm:pt>
    <dgm:pt modelId="{1FE708C2-D353-ED4D-A25B-E49273787F3F}" type="pres">
      <dgm:prSet presAssocID="{E47CE4DF-44E0-FD40-B74D-1E11281671CD}" presName="Image" presStyleLbl="node1" presStyleIdx="0" presStyleCnt="4"/>
      <dgm:spPr>
        <a:prstGeom prst="rect">
          <a:avLst/>
        </a:prstGeom>
        <a:solidFill>
          <a:srgbClr val="005B90">
            <a:alpha val="74510"/>
          </a:srgbClr>
        </a:solidFill>
        <a:ln>
          <a:noFill/>
        </a:ln>
      </dgm:spPr>
    </dgm:pt>
    <dgm:pt modelId="{5C1F186C-084D-0541-994F-18AE7D5222F2}" type="pres">
      <dgm:prSet presAssocID="{E47CE4DF-44E0-FD40-B74D-1E11281671CD}" presName="childText" presStyleLbl="lnNode1" presStyleIdx="0" presStyleCnt="4">
        <dgm:presLayoutVars>
          <dgm:chMax val="0"/>
          <dgm:chPref val="0"/>
          <dgm:bulletEnabled val="1"/>
        </dgm:presLayoutVars>
      </dgm:prSet>
      <dgm:spPr>
        <a:prstGeom prst="rect">
          <a:avLst/>
        </a:prstGeom>
      </dgm:spPr>
    </dgm:pt>
    <dgm:pt modelId="{3D07A2E6-7E6A-6D4B-A24F-7097DAD40F8B}" type="pres">
      <dgm:prSet presAssocID="{CAEFB3E3-D4C0-F940-B22F-187547E32C14}" presName="childComposite" presStyleCnt="0">
        <dgm:presLayoutVars>
          <dgm:chMax val="0"/>
          <dgm:chPref val="0"/>
        </dgm:presLayoutVars>
      </dgm:prSet>
      <dgm:spPr/>
    </dgm:pt>
    <dgm:pt modelId="{FA09981D-7BDB-6C40-8DA9-46FD9151F50B}" type="pres">
      <dgm:prSet presAssocID="{CAEFB3E3-D4C0-F940-B22F-187547E32C14}" presName="Image" presStyleLbl="node1" presStyleIdx="1" presStyleCnt="4"/>
      <dgm:spPr>
        <a:prstGeom prst="rect">
          <a:avLst/>
        </a:prstGeom>
        <a:solidFill>
          <a:srgbClr val="005B90">
            <a:alpha val="74510"/>
          </a:srgbClr>
        </a:solidFill>
        <a:ln>
          <a:noFill/>
        </a:ln>
      </dgm:spPr>
    </dgm:pt>
    <dgm:pt modelId="{A044B45F-E4D9-4141-8AEE-3F9E72E09455}" type="pres">
      <dgm:prSet presAssocID="{CAEFB3E3-D4C0-F940-B22F-187547E32C14}" presName="childText" presStyleLbl="lnNode1" presStyleIdx="1" presStyleCnt="4">
        <dgm:presLayoutVars>
          <dgm:chMax val="0"/>
          <dgm:chPref val="0"/>
          <dgm:bulletEnabled val="1"/>
        </dgm:presLayoutVars>
      </dgm:prSet>
      <dgm:spPr>
        <a:prstGeom prst="rect">
          <a:avLst/>
        </a:prstGeom>
      </dgm:spPr>
    </dgm:pt>
    <dgm:pt modelId="{3B3E6105-F72F-5B45-AFB4-2F3DACC0E4B7}" type="pres">
      <dgm:prSet presAssocID="{50BE7289-25AD-454A-AA44-BB4E445CFEF8}" presName="childComposite" presStyleCnt="0">
        <dgm:presLayoutVars>
          <dgm:chMax val="0"/>
          <dgm:chPref val="0"/>
        </dgm:presLayoutVars>
      </dgm:prSet>
      <dgm:spPr/>
    </dgm:pt>
    <dgm:pt modelId="{7459ABB9-873C-BC4D-AEE2-67480DCFF5A3}" type="pres">
      <dgm:prSet presAssocID="{50BE7289-25AD-454A-AA44-BB4E445CFEF8}" presName="Image" presStyleLbl="node1" presStyleIdx="2" presStyleCnt="4"/>
      <dgm:spPr>
        <a:prstGeom prst="rect">
          <a:avLst/>
        </a:prstGeom>
        <a:solidFill>
          <a:srgbClr val="005B90">
            <a:alpha val="74510"/>
          </a:srgbClr>
        </a:solidFill>
        <a:ln>
          <a:noFill/>
        </a:ln>
      </dgm:spPr>
    </dgm:pt>
    <dgm:pt modelId="{54200C44-5B34-D743-BA8E-AEF73EC1DAFF}" type="pres">
      <dgm:prSet presAssocID="{50BE7289-25AD-454A-AA44-BB4E445CFEF8}" presName="childText" presStyleLbl="lnNode1" presStyleIdx="2" presStyleCnt="4">
        <dgm:presLayoutVars>
          <dgm:chMax val="0"/>
          <dgm:chPref val="0"/>
          <dgm:bulletEnabled val="1"/>
        </dgm:presLayoutVars>
      </dgm:prSet>
      <dgm:spPr>
        <a:prstGeom prst="rect">
          <a:avLst/>
        </a:prstGeom>
      </dgm:spPr>
    </dgm:pt>
    <dgm:pt modelId="{B11FC7BF-831B-3E43-9170-DB4DA7F38D2B}" type="pres">
      <dgm:prSet presAssocID="{7DE08C92-6177-B242-B904-244085A68929}" presName="childComposite" presStyleCnt="0">
        <dgm:presLayoutVars>
          <dgm:chMax val="0"/>
          <dgm:chPref val="0"/>
        </dgm:presLayoutVars>
      </dgm:prSet>
      <dgm:spPr/>
    </dgm:pt>
    <dgm:pt modelId="{DC662AF2-6FB4-4742-83F4-FD7386F7D750}" type="pres">
      <dgm:prSet presAssocID="{7DE08C92-6177-B242-B904-244085A68929}" presName="Image" presStyleLbl="node1" presStyleIdx="3" presStyleCnt="4"/>
      <dgm:spPr>
        <a:prstGeom prst="rect">
          <a:avLst/>
        </a:prstGeom>
        <a:solidFill>
          <a:srgbClr val="005B90">
            <a:alpha val="74510"/>
          </a:srgbClr>
        </a:solidFill>
        <a:ln>
          <a:noFill/>
        </a:ln>
      </dgm:spPr>
    </dgm:pt>
    <dgm:pt modelId="{F1818A62-5026-0F40-9BD3-70A035D1ECFC}" type="pres">
      <dgm:prSet presAssocID="{7DE08C92-6177-B242-B904-244085A68929}" presName="childText" presStyleLbl="lnNode1" presStyleIdx="3" presStyleCnt="4">
        <dgm:presLayoutVars>
          <dgm:chMax val="0"/>
          <dgm:chPref val="0"/>
          <dgm:bulletEnabled val="1"/>
        </dgm:presLayoutVars>
      </dgm:prSet>
      <dgm:spPr>
        <a:prstGeom prst="rect">
          <a:avLst/>
        </a:prstGeom>
      </dgm:spPr>
    </dgm:pt>
  </dgm:ptLst>
  <dgm:cxnLst>
    <dgm:cxn modelId="{7E0C3D06-01FA-443B-9C8D-F51A938E8686}" type="presOf" srcId="{034576FF-C4D5-4C45-A294-9C94CF7A15E6}" destId="{31B2B076-165F-0C44-856C-770D520A3253}" srcOrd="0" destOrd="0" presId="urn:microsoft.com/office/officeart/2008/layout/PictureAccentList"/>
    <dgm:cxn modelId="{5B76C423-D3E4-47BB-AE6B-C7AD3F6FD7A7}" type="presOf" srcId="{FB7136A9-CD33-2848-9A86-8A9D59374F19}" destId="{DAF490B2-ED9D-C24F-A811-A17AD2FB6CC4}" srcOrd="0" destOrd="0" presId="urn:microsoft.com/office/officeart/2008/layout/PictureAccentList"/>
    <dgm:cxn modelId="{B62B9347-E48D-401E-97BE-172464737862}" type="presOf" srcId="{CAEFB3E3-D4C0-F940-B22F-187547E32C14}" destId="{A044B45F-E4D9-4141-8AEE-3F9E72E09455}" srcOrd="0" destOrd="0" presId="urn:microsoft.com/office/officeart/2008/layout/PictureAccentList"/>
    <dgm:cxn modelId="{C1642668-E4B4-864E-83DC-BAE7B4035E31}" srcId="{FB7136A9-CD33-2848-9A86-8A9D59374F19}" destId="{E47CE4DF-44E0-FD40-B74D-1E11281671CD}" srcOrd="0" destOrd="0" parTransId="{38D40608-8129-D642-B9AD-A7ACE8D5BD01}" sibTransId="{45700EA1-CA6D-FA48-9313-8EE60CC90B6A}"/>
    <dgm:cxn modelId="{C06BA278-A312-E449-9001-D78E8DEA11C7}" srcId="{034576FF-C4D5-4C45-A294-9C94CF7A15E6}" destId="{FB7136A9-CD33-2848-9A86-8A9D59374F19}" srcOrd="0" destOrd="0" parTransId="{D69E6BFC-462E-1A48-ACE4-662449944DF1}" sibTransId="{70B84BF5-0F5C-5A4B-84DF-C6D285D1BF3B}"/>
    <dgm:cxn modelId="{DFD9CB87-50EB-41DE-887B-91AC1D77F603}" type="presOf" srcId="{50BE7289-25AD-454A-AA44-BB4E445CFEF8}" destId="{54200C44-5B34-D743-BA8E-AEF73EC1DAFF}" srcOrd="0" destOrd="0" presId="urn:microsoft.com/office/officeart/2008/layout/PictureAccentList"/>
    <dgm:cxn modelId="{C4835393-09DF-4718-8732-710ED79FDCAF}" type="presOf" srcId="{E47CE4DF-44E0-FD40-B74D-1E11281671CD}" destId="{5C1F186C-084D-0541-994F-18AE7D5222F2}" srcOrd="0" destOrd="0" presId="urn:microsoft.com/office/officeart/2008/layout/PictureAccentList"/>
    <dgm:cxn modelId="{39D5BBCE-DEE3-C24D-A60A-CEAC4BB61424}" srcId="{FB7136A9-CD33-2848-9A86-8A9D59374F19}" destId="{CAEFB3E3-D4C0-F940-B22F-187547E32C14}" srcOrd="1" destOrd="0" parTransId="{1A476B04-2F60-1543-9E90-C4D67BAD0583}" sibTransId="{9FCD49AC-E8CC-B04E-A457-E7CCE53E2F95}"/>
    <dgm:cxn modelId="{47AF61DB-85FE-9E48-A726-5C914988DDA4}" srcId="{FB7136A9-CD33-2848-9A86-8A9D59374F19}" destId="{50BE7289-25AD-454A-AA44-BB4E445CFEF8}" srcOrd="2" destOrd="0" parTransId="{1A9C6712-771D-054C-8888-CB0414E2AFFC}" sibTransId="{B0494119-852B-EF49-AB57-D31AD57A00D0}"/>
    <dgm:cxn modelId="{2919C0EE-A7B2-40D9-BF9F-4F894B1159FD}" type="presOf" srcId="{7DE08C92-6177-B242-B904-244085A68929}" destId="{F1818A62-5026-0F40-9BD3-70A035D1ECFC}" srcOrd="0" destOrd="0" presId="urn:microsoft.com/office/officeart/2008/layout/PictureAccentList"/>
    <dgm:cxn modelId="{C3BB53F0-C10F-1E40-A708-6EC90631D6C6}" srcId="{FB7136A9-CD33-2848-9A86-8A9D59374F19}" destId="{7DE08C92-6177-B242-B904-244085A68929}" srcOrd="3" destOrd="0" parTransId="{02FF7D93-1D0C-2F4E-9B07-614B2E398F5B}" sibTransId="{303E0C92-6162-4A4C-B7A9-9D0E7184E82B}"/>
    <dgm:cxn modelId="{53978561-A499-47D5-83B1-A99F98E416BE}" type="presParOf" srcId="{31B2B076-165F-0C44-856C-770D520A3253}" destId="{0ABB42E9-A518-A542-9EB6-EDF8B166D4AF}" srcOrd="0" destOrd="0" presId="urn:microsoft.com/office/officeart/2008/layout/PictureAccentList"/>
    <dgm:cxn modelId="{CEADD9F2-C09C-4B24-A51A-2BBBD9D28861}" type="presParOf" srcId="{0ABB42E9-A518-A542-9EB6-EDF8B166D4AF}" destId="{874D4894-8FF3-4743-9747-BD5C0817C922}" srcOrd="0" destOrd="0" presId="urn:microsoft.com/office/officeart/2008/layout/PictureAccentList"/>
    <dgm:cxn modelId="{4CCF9D04-C02E-4E83-957F-37D25C3A100D}" type="presParOf" srcId="{874D4894-8FF3-4743-9747-BD5C0817C922}" destId="{DAF490B2-ED9D-C24F-A811-A17AD2FB6CC4}" srcOrd="0" destOrd="0" presId="urn:microsoft.com/office/officeart/2008/layout/PictureAccentList"/>
    <dgm:cxn modelId="{47C5FE61-F5C1-40C0-B647-EE4CE640CC8D}" type="presParOf" srcId="{0ABB42E9-A518-A542-9EB6-EDF8B166D4AF}" destId="{7AC6E4A5-282D-7F43-A7B2-22CF1C2ADB55}" srcOrd="1" destOrd="0" presId="urn:microsoft.com/office/officeart/2008/layout/PictureAccentList"/>
    <dgm:cxn modelId="{BF7D848D-10CB-406B-9808-5F57DDDABB5D}" type="presParOf" srcId="{7AC6E4A5-282D-7F43-A7B2-22CF1C2ADB55}" destId="{201B9BC1-EC95-6E42-B838-44B43FFAD6AB}" srcOrd="0" destOrd="0" presId="urn:microsoft.com/office/officeart/2008/layout/PictureAccentList"/>
    <dgm:cxn modelId="{D9D512AE-1E4D-408F-BCB0-D6FF571D1403}" type="presParOf" srcId="{201B9BC1-EC95-6E42-B838-44B43FFAD6AB}" destId="{1FE708C2-D353-ED4D-A25B-E49273787F3F}" srcOrd="0" destOrd="0" presId="urn:microsoft.com/office/officeart/2008/layout/PictureAccentList"/>
    <dgm:cxn modelId="{F151FB48-0D0A-42F4-BB58-79ACF51A7CDA}" type="presParOf" srcId="{201B9BC1-EC95-6E42-B838-44B43FFAD6AB}" destId="{5C1F186C-084D-0541-994F-18AE7D5222F2}" srcOrd="1" destOrd="0" presId="urn:microsoft.com/office/officeart/2008/layout/PictureAccentList"/>
    <dgm:cxn modelId="{0F18F703-B374-4704-8051-CDECD8A741F8}" type="presParOf" srcId="{7AC6E4A5-282D-7F43-A7B2-22CF1C2ADB55}" destId="{3D07A2E6-7E6A-6D4B-A24F-7097DAD40F8B}" srcOrd="1" destOrd="0" presId="urn:microsoft.com/office/officeart/2008/layout/PictureAccentList"/>
    <dgm:cxn modelId="{6A10E9E0-1FC5-43CE-ADCE-76660DB0364D}" type="presParOf" srcId="{3D07A2E6-7E6A-6D4B-A24F-7097DAD40F8B}" destId="{FA09981D-7BDB-6C40-8DA9-46FD9151F50B}" srcOrd="0" destOrd="0" presId="urn:microsoft.com/office/officeart/2008/layout/PictureAccentList"/>
    <dgm:cxn modelId="{51F41116-61A1-48EE-AD5D-5EA2841FE33C}" type="presParOf" srcId="{3D07A2E6-7E6A-6D4B-A24F-7097DAD40F8B}" destId="{A044B45F-E4D9-4141-8AEE-3F9E72E09455}" srcOrd="1" destOrd="0" presId="urn:microsoft.com/office/officeart/2008/layout/PictureAccentList"/>
    <dgm:cxn modelId="{348C13E3-BAAE-4F58-B32E-339DD05179E7}" type="presParOf" srcId="{7AC6E4A5-282D-7F43-A7B2-22CF1C2ADB55}" destId="{3B3E6105-F72F-5B45-AFB4-2F3DACC0E4B7}" srcOrd="2" destOrd="0" presId="urn:microsoft.com/office/officeart/2008/layout/PictureAccentList"/>
    <dgm:cxn modelId="{D27A0234-85C9-4115-8662-4A8AFA64F188}" type="presParOf" srcId="{3B3E6105-F72F-5B45-AFB4-2F3DACC0E4B7}" destId="{7459ABB9-873C-BC4D-AEE2-67480DCFF5A3}" srcOrd="0" destOrd="0" presId="urn:microsoft.com/office/officeart/2008/layout/PictureAccentList"/>
    <dgm:cxn modelId="{77A23AAC-83FF-4AF7-B039-0B8A37F3C4AE}" type="presParOf" srcId="{3B3E6105-F72F-5B45-AFB4-2F3DACC0E4B7}" destId="{54200C44-5B34-D743-BA8E-AEF73EC1DAFF}" srcOrd="1" destOrd="0" presId="urn:microsoft.com/office/officeart/2008/layout/PictureAccentList"/>
    <dgm:cxn modelId="{FE443754-D4C7-472B-B581-AE0C7B44EC41}" type="presParOf" srcId="{7AC6E4A5-282D-7F43-A7B2-22CF1C2ADB55}" destId="{B11FC7BF-831B-3E43-9170-DB4DA7F38D2B}" srcOrd="3" destOrd="0" presId="urn:microsoft.com/office/officeart/2008/layout/PictureAccentList"/>
    <dgm:cxn modelId="{349C4066-E296-4405-A00F-03D12907EA18}" type="presParOf" srcId="{B11FC7BF-831B-3E43-9170-DB4DA7F38D2B}" destId="{DC662AF2-6FB4-4742-83F4-FD7386F7D750}" srcOrd="0" destOrd="0" presId="urn:microsoft.com/office/officeart/2008/layout/PictureAccentList"/>
    <dgm:cxn modelId="{5C29262B-2060-4DC3-A69A-DA3290974534}" type="presParOf" srcId="{B11FC7BF-831B-3E43-9170-DB4DA7F38D2B}" destId="{F1818A62-5026-0F40-9BD3-70A035D1ECFC}" srcOrd="1" destOrd="0" presId="urn:microsoft.com/office/officeart/2008/layout/PictureAccent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F490B2-ED9D-C24F-A811-A17AD2FB6CC4}">
      <dsp:nvSpPr>
        <dsp:cNvPr id="0" name=""/>
        <dsp:cNvSpPr/>
      </dsp:nvSpPr>
      <dsp:spPr>
        <a:xfrm>
          <a:off x="445368" y="721"/>
          <a:ext cx="2309663" cy="549920"/>
        </a:xfrm>
        <a:prstGeom prst="roundRect">
          <a:avLst>
            <a:gd name="adj" fmla="val 10000"/>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marL="0" lvl="0" indent="0" algn="l" defTabSz="533400">
            <a:lnSpc>
              <a:spcPct val="90000"/>
            </a:lnSpc>
            <a:spcBef>
              <a:spcPct val="0"/>
            </a:spcBef>
            <a:spcAft>
              <a:spcPct val="35000"/>
            </a:spcAft>
            <a:buNone/>
          </a:pPr>
          <a:r>
            <a:rPr lang="en-US" sz="1200" kern="1200" dirty="0"/>
            <a:t>TOPIC 2</a:t>
          </a:r>
        </a:p>
        <a:p>
          <a:pPr marL="0" lvl="0" indent="0" algn="l" defTabSz="533400">
            <a:lnSpc>
              <a:spcPct val="90000"/>
            </a:lnSpc>
            <a:spcBef>
              <a:spcPct val="0"/>
            </a:spcBef>
            <a:spcAft>
              <a:spcPct val="35000"/>
            </a:spcAft>
            <a:buNone/>
          </a:pPr>
          <a:r>
            <a:rPr lang="en-US" sz="1200" kern="1200" dirty="0"/>
            <a:t>Rigid Motions on a Plane</a:t>
          </a:r>
        </a:p>
      </dsp:txBody>
      <dsp:txXfrm>
        <a:off x="461475" y="16828"/>
        <a:ext cx="2277449" cy="517706"/>
      </dsp:txXfrm>
    </dsp:sp>
    <dsp:sp modelId="{1FE708C2-D353-ED4D-A25B-E49273787F3F}">
      <dsp:nvSpPr>
        <dsp:cNvPr id="0" name=""/>
        <dsp:cNvSpPr/>
      </dsp:nvSpPr>
      <dsp:spPr>
        <a:xfrm>
          <a:off x="445368" y="649627"/>
          <a:ext cx="549920" cy="549920"/>
        </a:xfrm>
        <a:prstGeom prst="rect">
          <a:avLst/>
        </a:prstGeom>
        <a:solidFill>
          <a:srgbClr val="005B90">
            <a:alpha val="74510"/>
          </a:srgb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C1F186C-084D-0541-994F-18AE7D5222F2}">
      <dsp:nvSpPr>
        <dsp:cNvPr id="0" name=""/>
        <dsp:cNvSpPr/>
      </dsp:nvSpPr>
      <dsp:spPr>
        <a:xfrm>
          <a:off x="1028283" y="649627"/>
          <a:ext cx="1726748" cy="549920"/>
        </a:xfrm>
        <a:prstGeom prst="rect">
          <a:avLst/>
        </a:prstGeom>
        <a:solidFill>
          <a:schemeClr val="tx2"/>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l" defTabSz="533400">
            <a:lnSpc>
              <a:spcPct val="90000"/>
            </a:lnSpc>
            <a:spcBef>
              <a:spcPct val="0"/>
            </a:spcBef>
            <a:spcAft>
              <a:spcPct val="35000"/>
            </a:spcAft>
            <a:buNone/>
          </a:pPr>
          <a:r>
            <a:rPr lang="en-US" sz="1200" kern="1200" dirty="0">
              <a:solidFill>
                <a:srgbClr val="007DB6"/>
              </a:solidFill>
            </a:rPr>
            <a:t>Put Your Input In, Take Your Output Out</a:t>
          </a:r>
        </a:p>
      </dsp:txBody>
      <dsp:txXfrm>
        <a:off x="1028283" y="649627"/>
        <a:ext cx="1726748" cy="549920"/>
      </dsp:txXfrm>
    </dsp:sp>
    <dsp:sp modelId="{FA09981D-7BDB-6C40-8DA9-46FD9151F50B}">
      <dsp:nvSpPr>
        <dsp:cNvPr id="0" name=""/>
        <dsp:cNvSpPr/>
      </dsp:nvSpPr>
      <dsp:spPr>
        <a:xfrm>
          <a:off x="445368" y="1265538"/>
          <a:ext cx="549920" cy="549920"/>
        </a:xfrm>
        <a:prstGeom prst="rect">
          <a:avLst/>
        </a:prstGeom>
        <a:solidFill>
          <a:srgbClr val="005B90">
            <a:alpha val="74510"/>
          </a:srgb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044B45F-E4D9-4141-8AEE-3F9E72E09455}">
      <dsp:nvSpPr>
        <dsp:cNvPr id="0" name=""/>
        <dsp:cNvSpPr/>
      </dsp:nvSpPr>
      <dsp:spPr>
        <a:xfrm>
          <a:off x="1028283" y="1265538"/>
          <a:ext cx="1726748" cy="549920"/>
        </a:xfrm>
        <a:prstGeom prst="rect">
          <a:avLst/>
        </a:prstGeom>
        <a:solidFill>
          <a:srgbClr val="005B90">
            <a:alpha val="74902"/>
          </a:srgb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l" defTabSz="533400">
            <a:lnSpc>
              <a:spcPct val="90000"/>
            </a:lnSpc>
            <a:spcBef>
              <a:spcPct val="0"/>
            </a:spcBef>
            <a:spcAft>
              <a:spcPct val="35000"/>
            </a:spcAft>
            <a:buNone/>
          </a:pPr>
          <a:r>
            <a:rPr lang="en-US" sz="1200" kern="1200" dirty="0">
              <a:solidFill>
                <a:srgbClr val="FFFFFF"/>
              </a:solidFill>
            </a:rPr>
            <a:t>Bow Thai</a:t>
          </a:r>
        </a:p>
      </dsp:txBody>
      <dsp:txXfrm>
        <a:off x="1028283" y="1265538"/>
        <a:ext cx="1726748" cy="549920"/>
      </dsp:txXfrm>
    </dsp:sp>
    <dsp:sp modelId="{7459ABB9-873C-BC4D-AEE2-67480DCFF5A3}">
      <dsp:nvSpPr>
        <dsp:cNvPr id="0" name=""/>
        <dsp:cNvSpPr/>
      </dsp:nvSpPr>
      <dsp:spPr>
        <a:xfrm>
          <a:off x="445368" y="1881448"/>
          <a:ext cx="549920" cy="549920"/>
        </a:xfrm>
        <a:prstGeom prst="rect">
          <a:avLst/>
        </a:prstGeom>
        <a:solidFill>
          <a:srgbClr val="005B90">
            <a:alpha val="74510"/>
          </a:srgb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4200C44-5B34-D743-BA8E-AEF73EC1DAFF}">
      <dsp:nvSpPr>
        <dsp:cNvPr id="0" name=""/>
        <dsp:cNvSpPr/>
      </dsp:nvSpPr>
      <dsp:spPr>
        <a:xfrm>
          <a:off x="1028283" y="1881448"/>
          <a:ext cx="1726748" cy="549920"/>
        </a:xfrm>
        <a:prstGeom prst="rect">
          <a:avLst/>
        </a:prstGeom>
        <a:solidFill>
          <a:srgbClr val="005B90"/>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l" defTabSz="533400">
            <a:lnSpc>
              <a:spcPct val="90000"/>
            </a:lnSpc>
            <a:spcBef>
              <a:spcPct val="0"/>
            </a:spcBef>
            <a:spcAft>
              <a:spcPct val="35000"/>
            </a:spcAft>
            <a:buNone/>
          </a:pPr>
          <a:r>
            <a:rPr lang="en-US" sz="1200" kern="1200" dirty="0">
              <a:solidFill>
                <a:schemeClr val="tx2"/>
              </a:solidFill>
            </a:rPr>
            <a:t>Staring Back at Me</a:t>
          </a:r>
        </a:p>
      </dsp:txBody>
      <dsp:txXfrm>
        <a:off x="1028283" y="1881448"/>
        <a:ext cx="1726748" cy="549920"/>
      </dsp:txXfrm>
    </dsp:sp>
    <dsp:sp modelId="{DC662AF2-6FB4-4742-83F4-FD7386F7D750}">
      <dsp:nvSpPr>
        <dsp:cNvPr id="0" name=""/>
        <dsp:cNvSpPr/>
      </dsp:nvSpPr>
      <dsp:spPr>
        <a:xfrm>
          <a:off x="445368" y="2497359"/>
          <a:ext cx="549920" cy="549920"/>
        </a:xfrm>
        <a:prstGeom prst="rect">
          <a:avLst/>
        </a:prstGeom>
        <a:solidFill>
          <a:srgbClr val="005B90">
            <a:alpha val="74510"/>
          </a:srgb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1818A62-5026-0F40-9BD3-70A035D1ECFC}">
      <dsp:nvSpPr>
        <dsp:cNvPr id="0" name=""/>
        <dsp:cNvSpPr/>
      </dsp:nvSpPr>
      <dsp:spPr>
        <a:xfrm>
          <a:off x="1028283" y="2497359"/>
          <a:ext cx="1726748" cy="549920"/>
        </a:xfrm>
        <a:prstGeom prst="rect">
          <a:avLst/>
        </a:prstGeom>
        <a:solidFill>
          <a:srgbClr val="005B90">
            <a:alpha val="74902"/>
          </a:srgb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l" defTabSz="533400">
            <a:lnSpc>
              <a:spcPct val="90000"/>
            </a:lnSpc>
            <a:spcBef>
              <a:spcPct val="0"/>
            </a:spcBef>
            <a:spcAft>
              <a:spcPct val="35000"/>
            </a:spcAft>
            <a:buNone/>
          </a:pPr>
          <a:r>
            <a:rPr lang="en-US" sz="1200" kern="1200" dirty="0">
              <a:solidFill>
                <a:srgbClr val="FFFFFF"/>
              </a:solidFill>
            </a:rPr>
            <a:t>Turn Yourself Around</a:t>
          </a:r>
        </a:p>
      </dsp:txBody>
      <dsp:txXfrm>
        <a:off x="1028283" y="2497359"/>
        <a:ext cx="1726748" cy="549920"/>
      </dsp:txXfrm>
    </dsp:sp>
  </dsp:spTree>
</dsp:drawing>
</file>

<file path=ppt/diagrams/layout1.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5A3B680-6061-4396-99D3-3524411205EA}" type="datetimeFigureOut">
              <a:rPr lang="en-US" smtClean="0"/>
              <a:pPr/>
              <a:t>9/17/21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29BE4A1-91CB-4A67-A886-FD0D3014BF13}" type="slidenum">
              <a:rPr lang="en-US" smtClean="0"/>
              <a:pPr/>
              <a:t>‹#›</a:t>
            </a:fld>
            <a:endParaRPr lang="en-US"/>
          </a:p>
        </p:txBody>
      </p:sp>
    </p:spTree>
    <p:extLst>
      <p:ext uri="{BB962C8B-B14F-4D97-AF65-F5344CB8AC3E}">
        <p14:creationId xmlns:p14="http://schemas.microsoft.com/office/powerpoint/2010/main" val="21481016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381000" y="381000"/>
            <a:ext cx="3793067" cy="21336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381000" y="2667000"/>
            <a:ext cx="6096000" cy="5791200"/>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381000" y="8563337"/>
            <a:ext cx="4876800" cy="199663"/>
          </a:xfrm>
          <a:prstGeom prst="rect">
            <a:avLst/>
          </a:prstGeom>
        </p:spPr>
        <p:txBody>
          <a:bodyPr vert="horz" lIns="0" tIns="0" rIns="0" bIns="0" rtlCol="0" anchor="b"/>
          <a:lstStyle>
            <a:lvl1pPr algn="l">
              <a:defRPr sz="900"/>
            </a:lvl1pPr>
          </a:lstStyle>
          <a:p>
            <a:endParaRPr lang="en-US" dirty="0"/>
          </a:p>
        </p:txBody>
      </p:sp>
      <p:sp>
        <p:nvSpPr>
          <p:cNvPr id="7" name="Slide Number Placeholder 6"/>
          <p:cNvSpPr>
            <a:spLocks noGrp="1"/>
          </p:cNvSpPr>
          <p:nvPr>
            <p:ph type="sldNum" sz="quarter" idx="5"/>
          </p:nvPr>
        </p:nvSpPr>
        <p:spPr>
          <a:xfrm>
            <a:off x="5562600" y="8563337"/>
            <a:ext cx="914400" cy="199663"/>
          </a:xfrm>
          <a:prstGeom prst="rect">
            <a:avLst/>
          </a:prstGeom>
        </p:spPr>
        <p:txBody>
          <a:bodyPr vert="horz" lIns="0" tIns="0" rIns="0" bIns="0" rtlCol="0" anchor="b"/>
          <a:lstStyle>
            <a:lvl1pPr algn="r">
              <a:defRPr sz="900"/>
            </a:lvl1pPr>
          </a:lstStyle>
          <a:p>
            <a:fld id="{8C0071CB-1EC4-43D7-BF24-299060341035}" type="slidenum">
              <a:rPr lang="en-US" smtClean="0"/>
              <a:pPr/>
              <a:t>‹#›</a:t>
            </a:fld>
            <a:endParaRPr lang="en-US"/>
          </a:p>
        </p:txBody>
      </p:sp>
      <p:grpSp>
        <p:nvGrpSpPr>
          <p:cNvPr id="8" name="Group 7"/>
          <p:cNvGrpSpPr/>
          <p:nvPr/>
        </p:nvGrpSpPr>
        <p:grpSpPr>
          <a:xfrm>
            <a:off x="5324067" y="410900"/>
            <a:ext cx="1152933" cy="351099"/>
            <a:chOff x="-1998571" y="-1752600"/>
            <a:chExt cx="5147950" cy="1567691"/>
          </a:xfrm>
        </p:grpSpPr>
        <p:sp>
          <p:nvSpPr>
            <p:cNvPr id="9" name="Freeform 43"/>
            <p:cNvSpPr>
              <a:spLocks/>
            </p:cNvSpPr>
            <p:nvPr/>
          </p:nvSpPr>
          <p:spPr bwMode="auto">
            <a:xfrm>
              <a:off x="924333" y="-1743304"/>
              <a:ext cx="505964" cy="685906"/>
            </a:xfrm>
            <a:custGeom>
              <a:avLst/>
              <a:gdLst>
                <a:gd name="T0" fmla="*/ 297 w 322"/>
                <a:gd name="T1" fmla="*/ 0 h 436"/>
                <a:gd name="T2" fmla="*/ 25 w 322"/>
                <a:gd name="T3" fmla="*/ 0 h 436"/>
                <a:gd name="T4" fmla="*/ 0 w 322"/>
                <a:gd name="T5" fmla="*/ 25 h 436"/>
                <a:gd name="T6" fmla="*/ 0 w 322"/>
                <a:gd name="T7" fmla="*/ 411 h 436"/>
                <a:gd name="T8" fmla="*/ 25 w 322"/>
                <a:gd name="T9" fmla="*/ 436 h 436"/>
                <a:gd name="T10" fmla="*/ 297 w 322"/>
                <a:gd name="T11" fmla="*/ 436 h 436"/>
                <a:gd name="T12" fmla="*/ 322 w 322"/>
                <a:gd name="T13" fmla="*/ 411 h 436"/>
                <a:gd name="T14" fmla="*/ 322 w 322"/>
                <a:gd name="T15" fmla="*/ 389 h 436"/>
                <a:gd name="T16" fmla="*/ 297 w 322"/>
                <a:gd name="T17" fmla="*/ 364 h 436"/>
                <a:gd name="T18" fmla="*/ 96 w 322"/>
                <a:gd name="T19" fmla="*/ 364 h 436"/>
                <a:gd name="T20" fmla="*/ 71 w 322"/>
                <a:gd name="T21" fmla="*/ 339 h 436"/>
                <a:gd name="T22" fmla="*/ 71 w 322"/>
                <a:gd name="T23" fmla="*/ 279 h 436"/>
                <a:gd name="T24" fmla="*/ 96 w 322"/>
                <a:gd name="T25" fmla="*/ 254 h 436"/>
                <a:gd name="T26" fmla="*/ 214 w 322"/>
                <a:gd name="T27" fmla="*/ 254 h 436"/>
                <a:gd name="T28" fmla="*/ 239 w 322"/>
                <a:gd name="T29" fmla="*/ 229 h 436"/>
                <a:gd name="T30" fmla="*/ 239 w 322"/>
                <a:gd name="T31" fmla="*/ 207 h 436"/>
                <a:gd name="T32" fmla="*/ 214 w 322"/>
                <a:gd name="T33" fmla="*/ 182 h 436"/>
                <a:gd name="T34" fmla="*/ 96 w 322"/>
                <a:gd name="T35" fmla="*/ 182 h 436"/>
                <a:gd name="T36" fmla="*/ 71 w 322"/>
                <a:gd name="T37" fmla="*/ 157 h 436"/>
                <a:gd name="T38" fmla="*/ 71 w 322"/>
                <a:gd name="T39" fmla="*/ 97 h 436"/>
                <a:gd name="T40" fmla="*/ 96 w 322"/>
                <a:gd name="T41" fmla="*/ 72 h 436"/>
                <a:gd name="T42" fmla="*/ 297 w 322"/>
                <a:gd name="T43" fmla="*/ 72 h 436"/>
                <a:gd name="T44" fmla="*/ 322 w 322"/>
                <a:gd name="T45" fmla="*/ 47 h 436"/>
                <a:gd name="T46" fmla="*/ 322 w 322"/>
                <a:gd name="T47" fmla="*/ 25 h 436"/>
                <a:gd name="T48" fmla="*/ 297 w 322"/>
                <a:gd name="T49" fmla="*/ 0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22" h="436">
                  <a:moveTo>
                    <a:pt x="297" y="0"/>
                  </a:moveTo>
                  <a:cubicBezTo>
                    <a:pt x="25" y="0"/>
                    <a:pt x="25" y="0"/>
                    <a:pt x="25" y="0"/>
                  </a:cubicBezTo>
                  <a:cubicBezTo>
                    <a:pt x="8" y="0"/>
                    <a:pt x="0" y="8"/>
                    <a:pt x="0" y="25"/>
                  </a:cubicBezTo>
                  <a:cubicBezTo>
                    <a:pt x="0" y="411"/>
                    <a:pt x="0" y="411"/>
                    <a:pt x="0" y="411"/>
                  </a:cubicBezTo>
                  <a:cubicBezTo>
                    <a:pt x="0" y="427"/>
                    <a:pt x="8" y="436"/>
                    <a:pt x="25" y="436"/>
                  </a:cubicBezTo>
                  <a:cubicBezTo>
                    <a:pt x="297" y="436"/>
                    <a:pt x="297" y="436"/>
                    <a:pt x="297" y="436"/>
                  </a:cubicBezTo>
                  <a:cubicBezTo>
                    <a:pt x="314" y="436"/>
                    <a:pt x="322" y="427"/>
                    <a:pt x="322" y="411"/>
                  </a:cubicBezTo>
                  <a:cubicBezTo>
                    <a:pt x="322" y="389"/>
                    <a:pt x="322" y="389"/>
                    <a:pt x="322" y="389"/>
                  </a:cubicBezTo>
                  <a:cubicBezTo>
                    <a:pt x="322" y="372"/>
                    <a:pt x="314" y="364"/>
                    <a:pt x="297" y="364"/>
                  </a:cubicBezTo>
                  <a:cubicBezTo>
                    <a:pt x="96" y="364"/>
                    <a:pt x="96" y="364"/>
                    <a:pt x="96" y="364"/>
                  </a:cubicBezTo>
                  <a:cubicBezTo>
                    <a:pt x="79" y="364"/>
                    <a:pt x="71" y="356"/>
                    <a:pt x="71" y="339"/>
                  </a:cubicBezTo>
                  <a:cubicBezTo>
                    <a:pt x="71" y="279"/>
                    <a:pt x="71" y="279"/>
                    <a:pt x="71" y="279"/>
                  </a:cubicBezTo>
                  <a:cubicBezTo>
                    <a:pt x="71" y="262"/>
                    <a:pt x="79" y="254"/>
                    <a:pt x="96" y="254"/>
                  </a:cubicBezTo>
                  <a:cubicBezTo>
                    <a:pt x="214" y="254"/>
                    <a:pt x="214" y="254"/>
                    <a:pt x="214" y="254"/>
                  </a:cubicBezTo>
                  <a:cubicBezTo>
                    <a:pt x="231" y="254"/>
                    <a:pt x="239" y="245"/>
                    <a:pt x="239" y="229"/>
                  </a:cubicBezTo>
                  <a:cubicBezTo>
                    <a:pt x="239" y="207"/>
                    <a:pt x="239" y="207"/>
                    <a:pt x="239" y="207"/>
                  </a:cubicBezTo>
                  <a:cubicBezTo>
                    <a:pt x="239" y="191"/>
                    <a:pt x="231" y="182"/>
                    <a:pt x="214" y="182"/>
                  </a:cubicBezTo>
                  <a:cubicBezTo>
                    <a:pt x="96" y="182"/>
                    <a:pt x="96" y="182"/>
                    <a:pt x="96" y="182"/>
                  </a:cubicBezTo>
                  <a:cubicBezTo>
                    <a:pt x="79" y="182"/>
                    <a:pt x="71" y="174"/>
                    <a:pt x="71" y="157"/>
                  </a:cubicBezTo>
                  <a:cubicBezTo>
                    <a:pt x="71" y="97"/>
                    <a:pt x="71" y="97"/>
                    <a:pt x="71" y="97"/>
                  </a:cubicBezTo>
                  <a:cubicBezTo>
                    <a:pt x="71" y="80"/>
                    <a:pt x="79" y="72"/>
                    <a:pt x="96" y="72"/>
                  </a:cubicBezTo>
                  <a:cubicBezTo>
                    <a:pt x="297" y="72"/>
                    <a:pt x="297" y="72"/>
                    <a:pt x="297" y="72"/>
                  </a:cubicBezTo>
                  <a:cubicBezTo>
                    <a:pt x="314" y="72"/>
                    <a:pt x="322" y="63"/>
                    <a:pt x="322" y="47"/>
                  </a:cubicBezTo>
                  <a:cubicBezTo>
                    <a:pt x="322" y="25"/>
                    <a:pt x="322" y="25"/>
                    <a:pt x="322" y="25"/>
                  </a:cubicBezTo>
                  <a:cubicBezTo>
                    <a:pt x="322" y="8"/>
                    <a:pt x="314" y="0"/>
                    <a:pt x="297" y="0"/>
                  </a:cubicBezTo>
                  <a:close/>
                </a:path>
              </a:pathLst>
            </a:custGeom>
            <a:solidFill>
              <a:srgbClr val="000000"/>
            </a:solidFill>
            <a:ln>
              <a:noFill/>
            </a:ln>
          </p:spPr>
          <p:txBody>
            <a:bodyPr vert="horz" wrap="square" lIns="91440" tIns="45720" rIns="91440" bIns="45720" numCol="1" anchor="t" anchorCtr="0" compatLnSpc="1">
              <a:prstTxWarp prst="textNoShape">
                <a:avLst/>
              </a:prstTxWarp>
            </a:bodyPr>
            <a:lstStyle/>
            <a:p>
              <a:endParaRPr lang="en-US"/>
            </a:p>
          </p:txBody>
        </p:sp>
        <p:sp>
          <p:nvSpPr>
            <p:cNvPr id="10" name="Freeform 44"/>
            <p:cNvSpPr>
              <a:spLocks/>
            </p:cNvSpPr>
            <p:nvPr/>
          </p:nvSpPr>
          <p:spPr bwMode="auto">
            <a:xfrm>
              <a:off x="2634120" y="-1743304"/>
              <a:ext cx="507292" cy="113543"/>
            </a:xfrm>
            <a:custGeom>
              <a:avLst/>
              <a:gdLst>
                <a:gd name="T0" fmla="*/ 25 w 323"/>
                <a:gd name="T1" fmla="*/ 72 h 72"/>
                <a:gd name="T2" fmla="*/ 298 w 323"/>
                <a:gd name="T3" fmla="*/ 72 h 72"/>
                <a:gd name="T4" fmla="*/ 323 w 323"/>
                <a:gd name="T5" fmla="*/ 47 h 72"/>
                <a:gd name="T6" fmla="*/ 323 w 323"/>
                <a:gd name="T7" fmla="*/ 25 h 72"/>
                <a:gd name="T8" fmla="*/ 298 w 323"/>
                <a:gd name="T9" fmla="*/ 0 h 72"/>
                <a:gd name="T10" fmla="*/ 25 w 323"/>
                <a:gd name="T11" fmla="*/ 0 h 72"/>
                <a:gd name="T12" fmla="*/ 0 w 323"/>
                <a:gd name="T13" fmla="*/ 25 h 72"/>
                <a:gd name="T14" fmla="*/ 0 w 323"/>
                <a:gd name="T15" fmla="*/ 47 h 72"/>
                <a:gd name="T16" fmla="*/ 25 w 323"/>
                <a:gd name="T17" fmla="*/ 72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3" h="72">
                  <a:moveTo>
                    <a:pt x="25" y="72"/>
                  </a:moveTo>
                  <a:cubicBezTo>
                    <a:pt x="298" y="72"/>
                    <a:pt x="298" y="72"/>
                    <a:pt x="298" y="72"/>
                  </a:cubicBezTo>
                  <a:cubicBezTo>
                    <a:pt x="314" y="72"/>
                    <a:pt x="323" y="63"/>
                    <a:pt x="323" y="47"/>
                  </a:cubicBezTo>
                  <a:cubicBezTo>
                    <a:pt x="323" y="25"/>
                    <a:pt x="323" y="25"/>
                    <a:pt x="323" y="25"/>
                  </a:cubicBezTo>
                  <a:cubicBezTo>
                    <a:pt x="323" y="8"/>
                    <a:pt x="315" y="0"/>
                    <a:pt x="298" y="0"/>
                  </a:cubicBezTo>
                  <a:cubicBezTo>
                    <a:pt x="25" y="0"/>
                    <a:pt x="25" y="0"/>
                    <a:pt x="25" y="0"/>
                  </a:cubicBezTo>
                  <a:cubicBezTo>
                    <a:pt x="9" y="0"/>
                    <a:pt x="0" y="8"/>
                    <a:pt x="0" y="25"/>
                  </a:cubicBezTo>
                  <a:cubicBezTo>
                    <a:pt x="0" y="47"/>
                    <a:pt x="0" y="47"/>
                    <a:pt x="0" y="47"/>
                  </a:cubicBezTo>
                  <a:cubicBezTo>
                    <a:pt x="0" y="63"/>
                    <a:pt x="9" y="72"/>
                    <a:pt x="25" y="72"/>
                  </a:cubicBezTo>
                  <a:close/>
                </a:path>
              </a:pathLst>
            </a:custGeom>
            <a:solidFill>
              <a:srgbClr val="000000"/>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Freeform 45"/>
            <p:cNvSpPr>
              <a:spLocks/>
            </p:cNvSpPr>
            <p:nvPr/>
          </p:nvSpPr>
          <p:spPr bwMode="auto">
            <a:xfrm>
              <a:off x="2634120" y="-1170941"/>
              <a:ext cx="507292" cy="113543"/>
            </a:xfrm>
            <a:custGeom>
              <a:avLst/>
              <a:gdLst>
                <a:gd name="T0" fmla="*/ 25 w 323"/>
                <a:gd name="T1" fmla="*/ 72 h 72"/>
                <a:gd name="T2" fmla="*/ 298 w 323"/>
                <a:gd name="T3" fmla="*/ 72 h 72"/>
                <a:gd name="T4" fmla="*/ 323 w 323"/>
                <a:gd name="T5" fmla="*/ 47 h 72"/>
                <a:gd name="T6" fmla="*/ 323 w 323"/>
                <a:gd name="T7" fmla="*/ 25 h 72"/>
                <a:gd name="T8" fmla="*/ 298 w 323"/>
                <a:gd name="T9" fmla="*/ 0 h 72"/>
                <a:gd name="T10" fmla="*/ 25 w 323"/>
                <a:gd name="T11" fmla="*/ 0 h 72"/>
                <a:gd name="T12" fmla="*/ 0 w 323"/>
                <a:gd name="T13" fmla="*/ 25 h 72"/>
                <a:gd name="T14" fmla="*/ 0 w 323"/>
                <a:gd name="T15" fmla="*/ 47 h 72"/>
                <a:gd name="T16" fmla="*/ 25 w 323"/>
                <a:gd name="T17" fmla="*/ 72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3" h="72">
                  <a:moveTo>
                    <a:pt x="25" y="72"/>
                  </a:moveTo>
                  <a:cubicBezTo>
                    <a:pt x="298" y="72"/>
                    <a:pt x="298" y="72"/>
                    <a:pt x="298" y="72"/>
                  </a:cubicBezTo>
                  <a:cubicBezTo>
                    <a:pt x="314" y="72"/>
                    <a:pt x="323" y="63"/>
                    <a:pt x="323" y="47"/>
                  </a:cubicBezTo>
                  <a:cubicBezTo>
                    <a:pt x="323" y="25"/>
                    <a:pt x="323" y="25"/>
                    <a:pt x="323" y="25"/>
                  </a:cubicBezTo>
                  <a:cubicBezTo>
                    <a:pt x="323" y="8"/>
                    <a:pt x="315" y="0"/>
                    <a:pt x="298" y="0"/>
                  </a:cubicBezTo>
                  <a:cubicBezTo>
                    <a:pt x="25" y="0"/>
                    <a:pt x="25" y="0"/>
                    <a:pt x="25" y="0"/>
                  </a:cubicBezTo>
                  <a:cubicBezTo>
                    <a:pt x="9" y="0"/>
                    <a:pt x="0" y="8"/>
                    <a:pt x="0" y="25"/>
                  </a:cubicBezTo>
                  <a:cubicBezTo>
                    <a:pt x="0" y="47"/>
                    <a:pt x="0" y="47"/>
                    <a:pt x="0" y="47"/>
                  </a:cubicBezTo>
                  <a:cubicBezTo>
                    <a:pt x="0" y="63"/>
                    <a:pt x="9" y="72"/>
                    <a:pt x="25" y="72"/>
                  </a:cubicBezTo>
                  <a:close/>
                </a:path>
              </a:pathLst>
            </a:custGeom>
            <a:solidFill>
              <a:srgbClr val="000000"/>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p:cNvSpPr>
              <a:spLocks/>
            </p:cNvSpPr>
            <p:nvPr/>
          </p:nvSpPr>
          <p:spPr bwMode="auto">
            <a:xfrm>
              <a:off x="2634120" y="-1457122"/>
              <a:ext cx="377149" cy="113543"/>
            </a:xfrm>
            <a:custGeom>
              <a:avLst/>
              <a:gdLst>
                <a:gd name="T0" fmla="*/ 25 w 240"/>
                <a:gd name="T1" fmla="*/ 72 h 72"/>
                <a:gd name="T2" fmla="*/ 215 w 240"/>
                <a:gd name="T3" fmla="*/ 72 h 72"/>
                <a:gd name="T4" fmla="*/ 240 w 240"/>
                <a:gd name="T5" fmla="*/ 47 h 72"/>
                <a:gd name="T6" fmla="*/ 240 w 240"/>
                <a:gd name="T7" fmla="*/ 25 h 72"/>
                <a:gd name="T8" fmla="*/ 215 w 240"/>
                <a:gd name="T9" fmla="*/ 0 h 72"/>
                <a:gd name="T10" fmla="*/ 25 w 240"/>
                <a:gd name="T11" fmla="*/ 0 h 72"/>
                <a:gd name="T12" fmla="*/ 0 w 240"/>
                <a:gd name="T13" fmla="*/ 25 h 72"/>
                <a:gd name="T14" fmla="*/ 0 w 240"/>
                <a:gd name="T15" fmla="*/ 47 h 72"/>
                <a:gd name="T16" fmla="*/ 25 w 240"/>
                <a:gd name="T17" fmla="*/ 72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0" h="72">
                  <a:moveTo>
                    <a:pt x="25" y="72"/>
                  </a:moveTo>
                  <a:cubicBezTo>
                    <a:pt x="215" y="72"/>
                    <a:pt x="215" y="72"/>
                    <a:pt x="215" y="72"/>
                  </a:cubicBezTo>
                  <a:cubicBezTo>
                    <a:pt x="232" y="72"/>
                    <a:pt x="240" y="63"/>
                    <a:pt x="240" y="47"/>
                  </a:cubicBezTo>
                  <a:cubicBezTo>
                    <a:pt x="240" y="25"/>
                    <a:pt x="240" y="25"/>
                    <a:pt x="240" y="25"/>
                  </a:cubicBezTo>
                  <a:cubicBezTo>
                    <a:pt x="240" y="8"/>
                    <a:pt x="232" y="0"/>
                    <a:pt x="215" y="0"/>
                  </a:cubicBezTo>
                  <a:cubicBezTo>
                    <a:pt x="25" y="0"/>
                    <a:pt x="25" y="0"/>
                    <a:pt x="25" y="0"/>
                  </a:cubicBezTo>
                  <a:cubicBezTo>
                    <a:pt x="9" y="0"/>
                    <a:pt x="0" y="8"/>
                    <a:pt x="0" y="25"/>
                  </a:cubicBezTo>
                  <a:cubicBezTo>
                    <a:pt x="0" y="47"/>
                    <a:pt x="0" y="47"/>
                    <a:pt x="0" y="47"/>
                  </a:cubicBezTo>
                  <a:cubicBezTo>
                    <a:pt x="0" y="63"/>
                    <a:pt x="9" y="72"/>
                    <a:pt x="25" y="72"/>
                  </a:cubicBezTo>
                  <a:close/>
                </a:path>
              </a:pathLst>
            </a:custGeom>
            <a:solidFill>
              <a:srgbClr val="000000"/>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7"/>
            <p:cNvSpPr>
              <a:spLocks/>
            </p:cNvSpPr>
            <p:nvPr/>
          </p:nvSpPr>
          <p:spPr bwMode="auto">
            <a:xfrm>
              <a:off x="-1998571" y="-1752600"/>
              <a:ext cx="579003" cy="704498"/>
            </a:xfrm>
            <a:custGeom>
              <a:avLst/>
              <a:gdLst>
                <a:gd name="T0" fmla="*/ 143 w 369"/>
                <a:gd name="T1" fmla="*/ 92 h 448"/>
                <a:gd name="T2" fmla="*/ 218 w 369"/>
                <a:gd name="T3" fmla="*/ 71 h 448"/>
                <a:gd name="T4" fmla="*/ 306 w 369"/>
                <a:gd name="T5" fmla="*/ 102 h 448"/>
                <a:gd name="T6" fmla="*/ 314 w 369"/>
                <a:gd name="T7" fmla="*/ 108 h 448"/>
                <a:gd name="T8" fmla="*/ 330 w 369"/>
                <a:gd name="T9" fmla="*/ 115 h 448"/>
                <a:gd name="T10" fmla="*/ 349 w 369"/>
                <a:gd name="T11" fmla="*/ 103 h 448"/>
                <a:gd name="T12" fmla="*/ 362 w 369"/>
                <a:gd name="T13" fmla="*/ 87 h 448"/>
                <a:gd name="T14" fmla="*/ 369 w 369"/>
                <a:gd name="T15" fmla="*/ 69 h 448"/>
                <a:gd name="T16" fmla="*/ 362 w 369"/>
                <a:gd name="T17" fmla="*/ 55 h 448"/>
                <a:gd name="T18" fmla="*/ 348 w 369"/>
                <a:gd name="T19" fmla="*/ 45 h 448"/>
                <a:gd name="T20" fmla="*/ 218 w 369"/>
                <a:gd name="T21" fmla="*/ 0 h 448"/>
                <a:gd name="T22" fmla="*/ 109 w 369"/>
                <a:gd name="T23" fmla="*/ 30 h 448"/>
                <a:gd name="T24" fmla="*/ 29 w 369"/>
                <a:gd name="T25" fmla="*/ 111 h 448"/>
                <a:gd name="T26" fmla="*/ 0 w 369"/>
                <a:gd name="T27" fmla="*/ 224 h 448"/>
                <a:gd name="T28" fmla="*/ 29 w 369"/>
                <a:gd name="T29" fmla="*/ 337 h 448"/>
                <a:gd name="T30" fmla="*/ 109 w 369"/>
                <a:gd name="T31" fmla="*/ 418 h 448"/>
                <a:gd name="T32" fmla="*/ 218 w 369"/>
                <a:gd name="T33" fmla="*/ 448 h 448"/>
                <a:gd name="T34" fmla="*/ 348 w 369"/>
                <a:gd name="T35" fmla="*/ 403 h 448"/>
                <a:gd name="T36" fmla="*/ 357 w 369"/>
                <a:gd name="T37" fmla="*/ 396 h 448"/>
                <a:gd name="T38" fmla="*/ 368 w 369"/>
                <a:gd name="T39" fmla="*/ 377 h 448"/>
                <a:gd name="T40" fmla="*/ 362 w 369"/>
                <a:gd name="T41" fmla="*/ 362 h 448"/>
                <a:gd name="T42" fmla="*/ 349 w 369"/>
                <a:gd name="T43" fmla="*/ 345 h 448"/>
                <a:gd name="T44" fmla="*/ 330 w 369"/>
                <a:gd name="T45" fmla="*/ 331 h 448"/>
                <a:gd name="T46" fmla="*/ 321 w 369"/>
                <a:gd name="T47" fmla="*/ 335 h 448"/>
                <a:gd name="T48" fmla="*/ 306 w 369"/>
                <a:gd name="T49" fmla="*/ 346 h 448"/>
                <a:gd name="T50" fmla="*/ 218 w 369"/>
                <a:gd name="T51" fmla="*/ 376 h 448"/>
                <a:gd name="T52" fmla="*/ 143 w 369"/>
                <a:gd name="T53" fmla="*/ 356 h 448"/>
                <a:gd name="T54" fmla="*/ 90 w 369"/>
                <a:gd name="T55" fmla="*/ 300 h 448"/>
                <a:gd name="T56" fmla="*/ 70 w 369"/>
                <a:gd name="T57" fmla="*/ 224 h 448"/>
                <a:gd name="T58" fmla="*/ 90 w 369"/>
                <a:gd name="T59" fmla="*/ 148 h 448"/>
                <a:gd name="T60" fmla="*/ 143 w 369"/>
                <a:gd name="T61" fmla="*/ 92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69" h="448">
                  <a:moveTo>
                    <a:pt x="143" y="92"/>
                  </a:moveTo>
                  <a:cubicBezTo>
                    <a:pt x="166" y="78"/>
                    <a:pt x="191" y="71"/>
                    <a:pt x="218" y="71"/>
                  </a:cubicBezTo>
                  <a:cubicBezTo>
                    <a:pt x="251" y="71"/>
                    <a:pt x="280" y="82"/>
                    <a:pt x="306" y="102"/>
                  </a:cubicBezTo>
                  <a:cubicBezTo>
                    <a:pt x="314" y="108"/>
                    <a:pt x="314" y="108"/>
                    <a:pt x="314" y="108"/>
                  </a:cubicBezTo>
                  <a:cubicBezTo>
                    <a:pt x="320" y="112"/>
                    <a:pt x="325" y="115"/>
                    <a:pt x="330" y="115"/>
                  </a:cubicBezTo>
                  <a:cubicBezTo>
                    <a:pt x="337" y="115"/>
                    <a:pt x="343" y="111"/>
                    <a:pt x="349" y="103"/>
                  </a:cubicBezTo>
                  <a:cubicBezTo>
                    <a:pt x="362" y="87"/>
                    <a:pt x="362" y="87"/>
                    <a:pt x="362" y="87"/>
                  </a:cubicBezTo>
                  <a:cubicBezTo>
                    <a:pt x="366" y="80"/>
                    <a:pt x="369" y="74"/>
                    <a:pt x="369" y="69"/>
                  </a:cubicBezTo>
                  <a:cubicBezTo>
                    <a:pt x="369" y="64"/>
                    <a:pt x="367" y="59"/>
                    <a:pt x="362" y="55"/>
                  </a:cubicBezTo>
                  <a:cubicBezTo>
                    <a:pt x="348" y="45"/>
                    <a:pt x="348" y="45"/>
                    <a:pt x="348" y="45"/>
                  </a:cubicBezTo>
                  <a:cubicBezTo>
                    <a:pt x="310" y="15"/>
                    <a:pt x="266" y="0"/>
                    <a:pt x="218" y="0"/>
                  </a:cubicBezTo>
                  <a:cubicBezTo>
                    <a:pt x="179" y="0"/>
                    <a:pt x="142" y="10"/>
                    <a:pt x="109" y="30"/>
                  </a:cubicBezTo>
                  <a:cubicBezTo>
                    <a:pt x="75" y="50"/>
                    <a:pt x="49" y="77"/>
                    <a:pt x="29" y="111"/>
                  </a:cubicBezTo>
                  <a:cubicBezTo>
                    <a:pt x="10" y="146"/>
                    <a:pt x="0" y="183"/>
                    <a:pt x="0" y="224"/>
                  </a:cubicBezTo>
                  <a:cubicBezTo>
                    <a:pt x="0" y="265"/>
                    <a:pt x="10" y="302"/>
                    <a:pt x="29" y="337"/>
                  </a:cubicBezTo>
                  <a:cubicBezTo>
                    <a:pt x="49" y="371"/>
                    <a:pt x="75" y="398"/>
                    <a:pt x="109" y="418"/>
                  </a:cubicBezTo>
                  <a:cubicBezTo>
                    <a:pt x="142" y="438"/>
                    <a:pt x="179" y="448"/>
                    <a:pt x="218" y="448"/>
                  </a:cubicBezTo>
                  <a:cubicBezTo>
                    <a:pt x="266" y="448"/>
                    <a:pt x="310" y="433"/>
                    <a:pt x="348" y="403"/>
                  </a:cubicBezTo>
                  <a:cubicBezTo>
                    <a:pt x="357" y="396"/>
                    <a:pt x="357" y="396"/>
                    <a:pt x="357" y="396"/>
                  </a:cubicBezTo>
                  <a:cubicBezTo>
                    <a:pt x="364" y="390"/>
                    <a:pt x="368" y="384"/>
                    <a:pt x="368" y="377"/>
                  </a:cubicBezTo>
                  <a:cubicBezTo>
                    <a:pt x="368" y="372"/>
                    <a:pt x="366" y="367"/>
                    <a:pt x="362" y="362"/>
                  </a:cubicBezTo>
                  <a:cubicBezTo>
                    <a:pt x="349" y="345"/>
                    <a:pt x="349" y="345"/>
                    <a:pt x="349" y="345"/>
                  </a:cubicBezTo>
                  <a:cubicBezTo>
                    <a:pt x="342" y="336"/>
                    <a:pt x="336" y="331"/>
                    <a:pt x="330" y="331"/>
                  </a:cubicBezTo>
                  <a:cubicBezTo>
                    <a:pt x="327" y="331"/>
                    <a:pt x="324" y="333"/>
                    <a:pt x="321" y="335"/>
                  </a:cubicBezTo>
                  <a:cubicBezTo>
                    <a:pt x="306" y="346"/>
                    <a:pt x="306" y="346"/>
                    <a:pt x="306" y="346"/>
                  </a:cubicBezTo>
                  <a:cubicBezTo>
                    <a:pt x="281" y="366"/>
                    <a:pt x="251" y="376"/>
                    <a:pt x="218" y="376"/>
                  </a:cubicBezTo>
                  <a:cubicBezTo>
                    <a:pt x="191" y="376"/>
                    <a:pt x="166" y="370"/>
                    <a:pt x="143" y="356"/>
                  </a:cubicBezTo>
                  <a:cubicBezTo>
                    <a:pt x="121" y="342"/>
                    <a:pt x="103" y="324"/>
                    <a:pt x="90" y="300"/>
                  </a:cubicBezTo>
                  <a:cubicBezTo>
                    <a:pt x="76" y="277"/>
                    <a:pt x="70" y="251"/>
                    <a:pt x="70" y="224"/>
                  </a:cubicBezTo>
                  <a:cubicBezTo>
                    <a:pt x="70" y="196"/>
                    <a:pt x="76" y="171"/>
                    <a:pt x="90" y="148"/>
                  </a:cubicBezTo>
                  <a:cubicBezTo>
                    <a:pt x="103" y="124"/>
                    <a:pt x="121" y="106"/>
                    <a:pt x="143" y="92"/>
                  </a:cubicBezTo>
                  <a:close/>
                </a:path>
              </a:pathLst>
            </a:custGeom>
            <a:solidFill>
              <a:srgbClr val="000000"/>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8"/>
            <p:cNvSpPr>
              <a:spLocks noEditPoints="1"/>
            </p:cNvSpPr>
            <p:nvPr/>
          </p:nvSpPr>
          <p:spPr bwMode="auto">
            <a:xfrm>
              <a:off x="-1267513" y="-1743304"/>
              <a:ext cx="642747" cy="685906"/>
            </a:xfrm>
            <a:custGeom>
              <a:avLst/>
              <a:gdLst>
                <a:gd name="T0" fmla="*/ 406 w 409"/>
                <a:gd name="T1" fmla="*/ 428 h 436"/>
                <a:gd name="T2" fmla="*/ 409 w 409"/>
                <a:gd name="T3" fmla="*/ 419 h 436"/>
                <a:gd name="T4" fmla="*/ 406 w 409"/>
                <a:gd name="T5" fmla="*/ 407 h 436"/>
                <a:gd name="T6" fmla="*/ 251 w 409"/>
                <a:gd name="T7" fmla="*/ 20 h 436"/>
                <a:gd name="T8" fmla="*/ 222 w 409"/>
                <a:gd name="T9" fmla="*/ 0 h 436"/>
                <a:gd name="T10" fmla="*/ 186 w 409"/>
                <a:gd name="T11" fmla="*/ 0 h 436"/>
                <a:gd name="T12" fmla="*/ 158 w 409"/>
                <a:gd name="T13" fmla="*/ 20 h 436"/>
                <a:gd name="T14" fmla="*/ 3 w 409"/>
                <a:gd name="T15" fmla="*/ 407 h 436"/>
                <a:gd name="T16" fmla="*/ 0 w 409"/>
                <a:gd name="T17" fmla="*/ 419 h 436"/>
                <a:gd name="T18" fmla="*/ 3 w 409"/>
                <a:gd name="T19" fmla="*/ 428 h 436"/>
                <a:gd name="T20" fmla="*/ 22 w 409"/>
                <a:gd name="T21" fmla="*/ 436 h 436"/>
                <a:gd name="T22" fmla="*/ 48 w 409"/>
                <a:gd name="T23" fmla="*/ 436 h 436"/>
                <a:gd name="T24" fmla="*/ 77 w 409"/>
                <a:gd name="T25" fmla="*/ 417 h 436"/>
                <a:gd name="T26" fmla="*/ 98 w 409"/>
                <a:gd name="T27" fmla="*/ 364 h 436"/>
                <a:gd name="T28" fmla="*/ 126 w 409"/>
                <a:gd name="T29" fmla="*/ 345 h 436"/>
                <a:gd name="T30" fmla="*/ 282 w 409"/>
                <a:gd name="T31" fmla="*/ 345 h 436"/>
                <a:gd name="T32" fmla="*/ 311 w 409"/>
                <a:gd name="T33" fmla="*/ 364 h 436"/>
                <a:gd name="T34" fmla="*/ 332 w 409"/>
                <a:gd name="T35" fmla="*/ 417 h 436"/>
                <a:gd name="T36" fmla="*/ 360 w 409"/>
                <a:gd name="T37" fmla="*/ 436 h 436"/>
                <a:gd name="T38" fmla="*/ 387 w 409"/>
                <a:gd name="T39" fmla="*/ 436 h 436"/>
                <a:gd name="T40" fmla="*/ 406 w 409"/>
                <a:gd name="T41" fmla="*/ 428 h 436"/>
                <a:gd name="T42" fmla="*/ 262 w 409"/>
                <a:gd name="T43" fmla="*/ 264 h 436"/>
                <a:gd name="T44" fmla="*/ 243 w 409"/>
                <a:gd name="T45" fmla="*/ 272 h 436"/>
                <a:gd name="T46" fmla="*/ 166 w 409"/>
                <a:gd name="T47" fmla="*/ 272 h 436"/>
                <a:gd name="T48" fmla="*/ 146 w 409"/>
                <a:gd name="T49" fmla="*/ 264 h 436"/>
                <a:gd name="T50" fmla="*/ 143 w 409"/>
                <a:gd name="T51" fmla="*/ 255 h 436"/>
                <a:gd name="T52" fmla="*/ 146 w 409"/>
                <a:gd name="T53" fmla="*/ 243 h 436"/>
                <a:gd name="T54" fmla="*/ 188 w 409"/>
                <a:gd name="T55" fmla="*/ 139 h 436"/>
                <a:gd name="T56" fmla="*/ 204 w 409"/>
                <a:gd name="T57" fmla="*/ 123 h 436"/>
                <a:gd name="T58" fmla="*/ 221 w 409"/>
                <a:gd name="T59" fmla="*/ 139 h 436"/>
                <a:gd name="T60" fmla="*/ 263 w 409"/>
                <a:gd name="T61" fmla="*/ 243 h 436"/>
                <a:gd name="T62" fmla="*/ 265 w 409"/>
                <a:gd name="T63" fmla="*/ 255 h 436"/>
                <a:gd name="T64" fmla="*/ 262 w 409"/>
                <a:gd name="T65" fmla="*/ 264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09" h="436">
                  <a:moveTo>
                    <a:pt x="406" y="428"/>
                  </a:moveTo>
                  <a:cubicBezTo>
                    <a:pt x="408" y="425"/>
                    <a:pt x="409" y="423"/>
                    <a:pt x="409" y="419"/>
                  </a:cubicBezTo>
                  <a:cubicBezTo>
                    <a:pt x="409" y="416"/>
                    <a:pt x="408" y="412"/>
                    <a:pt x="406" y="407"/>
                  </a:cubicBezTo>
                  <a:cubicBezTo>
                    <a:pt x="251" y="20"/>
                    <a:pt x="251" y="20"/>
                    <a:pt x="251" y="20"/>
                  </a:cubicBezTo>
                  <a:cubicBezTo>
                    <a:pt x="246" y="7"/>
                    <a:pt x="237" y="0"/>
                    <a:pt x="222" y="0"/>
                  </a:cubicBezTo>
                  <a:cubicBezTo>
                    <a:pt x="186" y="0"/>
                    <a:pt x="186" y="0"/>
                    <a:pt x="186" y="0"/>
                  </a:cubicBezTo>
                  <a:cubicBezTo>
                    <a:pt x="172" y="0"/>
                    <a:pt x="163" y="7"/>
                    <a:pt x="158" y="20"/>
                  </a:cubicBezTo>
                  <a:cubicBezTo>
                    <a:pt x="3" y="407"/>
                    <a:pt x="3" y="407"/>
                    <a:pt x="3" y="407"/>
                  </a:cubicBezTo>
                  <a:cubicBezTo>
                    <a:pt x="1" y="412"/>
                    <a:pt x="0" y="416"/>
                    <a:pt x="0" y="419"/>
                  </a:cubicBezTo>
                  <a:cubicBezTo>
                    <a:pt x="0" y="422"/>
                    <a:pt x="1" y="425"/>
                    <a:pt x="3" y="428"/>
                  </a:cubicBezTo>
                  <a:cubicBezTo>
                    <a:pt x="6" y="433"/>
                    <a:pt x="13" y="436"/>
                    <a:pt x="22" y="436"/>
                  </a:cubicBezTo>
                  <a:cubicBezTo>
                    <a:pt x="48" y="436"/>
                    <a:pt x="48" y="436"/>
                    <a:pt x="48" y="436"/>
                  </a:cubicBezTo>
                  <a:cubicBezTo>
                    <a:pt x="62" y="436"/>
                    <a:pt x="72" y="429"/>
                    <a:pt x="77" y="417"/>
                  </a:cubicBezTo>
                  <a:cubicBezTo>
                    <a:pt x="98" y="364"/>
                    <a:pt x="98" y="364"/>
                    <a:pt x="98" y="364"/>
                  </a:cubicBezTo>
                  <a:cubicBezTo>
                    <a:pt x="103" y="351"/>
                    <a:pt x="112" y="345"/>
                    <a:pt x="126" y="345"/>
                  </a:cubicBezTo>
                  <a:cubicBezTo>
                    <a:pt x="282" y="345"/>
                    <a:pt x="282" y="345"/>
                    <a:pt x="282" y="345"/>
                  </a:cubicBezTo>
                  <a:cubicBezTo>
                    <a:pt x="296" y="345"/>
                    <a:pt x="306" y="351"/>
                    <a:pt x="311" y="364"/>
                  </a:cubicBezTo>
                  <a:cubicBezTo>
                    <a:pt x="332" y="417"/>
                    <a:pt x="332" y="417"/>
                    <a:pt x="332" y="417"/>
                  </a:cubicBezTo>
                  <a:cubicBezTo>
                    <a:pt x="337" y="429"/>
                    <a:pt x="346" y="436"/>
                    <a:pt x="360" y="436"/>
                  </a:cubicBezTo>
                  <a:cubicBezTo>
                    <a:pt x="387" y="436"/>
                    <a:pt x="387" y="436"/>
                    <a:pt x="387" y="436"/>
                  </a:cubicBezTo>
                  <a:cubicBezTo>
                    <a:pt x="396" y="436"/>
                    <a:pt x="402" y="433"/>
                    <a:pt x="406" y="428"/>
                  </a:cubicBezTo>
                  <a:close/>
                  <a:moveTo>
                    <a:pt x="262" y="264"/>
                  </a:moveTo>
                  <a:cubicBezTo>
                    <a:pt x="259" y="269"/>
                    <a:pt x="252" y="272"/>
                    <a:pt x="243" y="272"/>
                  </a:cubicBezTo>
                  <a:cubicBezTo>
                    <a:pt x="166" y="272"/>
                    <a:pt x="166" y="272"/>
                    <a:pt x="166" y="272"/>
                  </a:cubicBezTo>
                  <a:cubicBezTo>
                    <a:pt x="156" y="272"/>
                    <a:pt x="150" y="270"/>
                    <a:pt x="146" y="264"/>
                  </a:cubicBezTo>
                  <a:cubicBezTo>
                    <a:pt x="144" y="262"/>
                    <a:pt x="143" y="259"/>
                    <a:pt x="143" y="255"/>
                  </a:cubicBezTo>
                  <a:cubicBezTo>
                    <a:pt x="143" y="252"/>
                    <a:pt x="144" y="248"/>
                    <a:pt x="146" y="243"/>
                  </a:cubicBezTo>
                  <a:cubicBezTo>
                    <a:pt x="188" y="139"/>
                    <a:pt x="188" y="139"/>
                    <a:pt x="188" y="139"/>
                  </a:cubicBezTo>
                  <a:cubicBezTo>
                    <a:pt x="192" y="129"/>
                    <a:pt x="198" y="123"/>
                    <a:pt x="204" y="123"/>
                  </a:cubicBezTo>
                  <a:cubicBezTo>
                    <a:pt x="211" y="123"/>
                    <a:pt x="217" y="129"/>
                    <a:pt x="221" y="139"/>
                  </a:cubicBezTo>
                  <a:cubicBezTo>
                    <a:pt x="263" y="243"/>
                    <a:pt x="263" y="243"/>
                    <a:pt x="263" y="243"/>
                  </a:cubicBezTo>
                  <a:cubicBezTo>
                    <a:pt x="265" y="248"/>
                    <a:pt x="265" y="251"/>
                    <a:pt x="265" y="255"/>
                  </a:cubicBezTo>
                  <a:cubicBezTo>
                    <a:pt x="265" y="258"/>
                    <a:pt x="264" y="261"/>
                    <a:pt x="262" y="264"/>
                  </a:cubicBezTo>
                  <a:close/>
                </a:path>
              </a:pathLst>
            </a:custGeom>
            <a:solidFill>
              <a:srgbClr val="000000"/>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9"/>
            <p:cNvSpPr>
              <a:spLocks noEditPoints="1"/>
            </p:cNvSpPr>
            <p:nvPr/>
          </p:nvSpPr>
          <p:spPr bwMode="auto">
            <a:xfrm>
              <a:off x="-507239" y="-1743304"/>
              <a:ext cx="513268" cy="685906"/>
            </a:xfrm>
            <a:custGeom>
              <a:avLst/>
              <a:gdLst>
                <a:gd name="T0" fmla="*/ 233 w 327"/>
                <a:gd name="T1" fmla="*/ 280 h 436"/>
                <a:gd name="T2" fmla="*/ 228 w 327"/>
                <a:gd name="T3" fmla="*/ 267 h 436"/>
                <a:gd name="T4" fmla="*/ 246 w 327"/>
                <a:gd name="T5" fmla="*/ 249 h 436"/>
                <a:gd name="T6" fmla="*/ 302 w 327"/>
                <a:gd name="T7" fmla="*/ 203 h 436"/>
                <a:gd name="T8" fmla="*/ 322 w 327"/>
                <a:gd name="T9" fmla="*/ 128 h 436"/>
                <a:gd name="T10" fmla="*/ 288 w 327"/>
                <a:gd name="T11" fmla="*/ 36 h 436"/>
                <a:gd name="T12" fmla="*/ 201 w 327"/>
                <a:gd name="T13" fmla="*/ 0 h 436"/>
                <a:gd name="T14" fmla="*/ 25 w 327"/>
                <a:gd name="T15" fmla="*/ 0 h 436"/>
                <a:gd name="T16" fmla="*/ 0 w 327"/>
                <a:gd name="T17" fmla="*/ 25 h 436"/>
                <a:gd name="T18" fmla="*/ 0 w 327"/>
                <a:gd name="T19" fmla="*/ 411 h 436"/>
                <a:gd name="T20" fmla="*/ 25 w 327"/>
                <a:gd name="T21" fmla="*/ 436 h 436"/>
                <a:gd name="T22" fmla="*/ 45 w 327"/>
                <a:gd name="T23" fmla="*/ 436 h 436"/>
                <a:gd name="T24" fmla="*/ 70 w 327"/>
                <a:gd name="T25" fmla="*/ 411 h 436"/>
                <a:gd name="T26" fmla="*/ 70 w 327"/>
                <a:gd name="T27" fmla="*/ 281 h 436"/>
                <a:gd name="T28" fmla="*/ 95 w 327"/>
                <a:gd name="T29" fmla="*/ 257 h 436"/>
                <a:gd name="T30" fmla="*/ 115 w 327"/>
                <a:gd name="T31" fmla="*/ 257 h 436"/>
                <a:gd name="T32" fmla="*/ 145 w 327"/>
                <a:gd name="T33" fmla="*/ 272 h 436"/>
                <a:gd name="T34" fmla="*/ 249 w 327"/>
                <a:gd name="T35" fmla="*/ 420 h 436"/>
                <a:gd name="T36" fmla="*/ 280 w 327"/>
                <a:gd name="T37" fmla="*/ 436 h 436"/>
                <a:gd name="T38" fmla="*/ 306 w 327"/>
                <a:gd name="T39" fmla="*/ 436 h 436"/>
                <a:gd name="T40" fmla="*/ 326 w 327"/>
                <a:gd name="T41" fmla="*/ 427 h 436"/>
                <a:gd name="T42" fmla="*/ 327 w 327"/>
                <a:gd name="T43" fmla="*/ 421 h 436"/>
                <a:gd name="T44" fmla="*/ 321 w 327"/>
                <a:gd name="T45" fmla="*/ 405 h 436"/>
                <a:gd name="T46" fmla="*/ 233 w 327"/>
                <a:gd name="T47" fmla="*/ 280 h 436"/>
                <a:gd name="T48" fmla="*/ 95 w 327"/>
                <a:gd name="T49" fmla="*/ 187 h 436"/>
                <a:gd name="T50" fmla="*/ 70 w 327"/>
                <a:gd name="T51" fmla="*/ 162 h 436"/>
                <a:gd name="T52" fmla="*/ 70 w 327"/>
                <a:gd name="T53" fmla="*/ 95 h 436"/>
                <a:gd name="T54" fmla="*/ 95 w 327"/>
                <a:gd name="T55" fmla="*/ 70 h 436"/>
                <a:gd name="T56" fmla="*/ 201 w 327"/>
                <a:gd name="T57" fmla="*/ 70 h 436"/>
                <a:gd name="T58" fmla="*/ 240 w 327"/>
                <a:gd name="T59" fmla="*/ 87 h 436"/>
                <a:gd name="T60" fmla="*/ 253 w 327"/>
                <a:gd name="T61" fmla="*/ 128 h 436"/>
                <a:gd name="T62" fmla="*/ 239 w 327"/>
                <a:gd name="T63" fmla="*/ 170 h 436"/>
                <a:gd name="T64" fmla="*/ 200 w 327"/>
                <a:gd name="T65" fmla="*/ 187 h 436"/>
                <a:gd name="T66" fmla="*/ 95 w 327"/>
                <a:gd name="T67" fmla="*/ 187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27" h="436">
                  <a:moveTo>
                    <a:pt x="233" y="280"/>
                  </a:moveTo>
                  <a:cubicBezTo>
                    <a:pt x="230" y="275"/>
                    <a:pt x="228" y="271"/>
                    <a:pt x="228" y="267"/>
                  </a:cubicBezTo>
                  <a:cubicBezTo>
                    <a:pt x="228" y="259"/>
                    <a:pt x="234" y="253"/>
                    <a:pt x="246" y="249"/>
                  </a:cubicBezTo>
                  <a:cubicBezTo>
                    <a:pt x="269" y="240"/>
                    <a:pt x="288" y="225"/>
                    <a:pt x="302" y="203"/>
                  </a:cubicBezTo>
                  <a:cubicBezTo>
                    <a:pt x="316" y="182"/>
                    <a:pt x="322" y="157"/>
                    <a:pt x="322" y="128"/>
                  </a:cubicBezTo>
                  <a:cubicBezTo>
                    <a:pt x="322" y="91"/>
                    <a:pt x="311" y="60"/>
                    <a:pt x="288" y="36"/>
                  </a:cubicBezTo>
                  <a:cubicBezTo>
                    <a:pt x="265" y="12"/>
                    <a:pt x="236" y="0"/>
                    <a:pt x="201" y="0"/>
                  </a:cubicBezTo>
                  <a:cubicBezTo>
                    <a:pt x="25" y="0"/>
                    <a:pt x="25" y="0"/>
                    <a:pt x="25" y="0"/>
                  </a:cubicBezTo>
                  <a:cubicBezTo>
                    <a:pt x="9" y="0"/>
                    <a:pt x="0" y="8"/>
                    <a:pt x="0" y="25"/>
                  </a:cubicBezTo>
                  <a:cubicBezTo>
                    <a:pt x="0" y="411"/>
                    <a:pt x="0" y="411"/>
                    <a:pt x="0" y="411"/>
                  </a:cubicBezTo>
                  <a:cubicBezTo>
                    <a:pt x="0" y="427"/>
                    <a:pt x="9" y="436"/>
                    <a:pt x="25" y="436"/>
                  </a:cubicBezTo>
                  <a:cubicBezTo>
                    <a:pt x="45" y="436"/>
                    <a:pt x="45" y="436"/>
                    <a:pt x="45" y="436"/>
                  </a:cubicBezTo>
                  <a:cubicBezTo>
                    <a:pt x="62" y="436"/>
                    <a:pt x="70" y="427"/>
                    <a:pt x="70" y="411"/>
                  </a:cubicBezTo>
                  <a:cubicBezTo>
                    <a:pt x="70" y="281"/>
                    <a:pt x="70" y="281"/>
                    <a:pt x="70" y="281"/>
                  </a:cubicBezTo>
                  <a:cubicBezTo>
                    <a:pt x="70" y="265"/>
                    <a:pt x="78" y="257"/>
                    <a:pt x="95" y="257"/>
                  </a:cubicBezTo>
                  <a:cubicBezTo>
                    <a:pt x="115" y="257"/>
                    <a:pt x="115" y="257"/>
                    <a:pt x="115" y="257"/>
                  </a:cubicBezTo>
                  <a:cubicBezTo>
                    <a:pt x="128" y="257"/>
                    <a:pt x="138" y="262"/>
                    <a:pt x="145" y="272"/>
                  </a:cubicBezTo>
                  <a:cubicBezTo>
                    <a:pt x="249" y="420"/>
                    <a:pt x="249" y="420"/>
                    <a:pt x="249" y="420"/>
                  </a:cubicBezTo>
                  <a:cubicBezTo>
                    <a:pt x="257" y="431"/>
                    <a:pt x="267" y="436"/>
                    <a:pt x="280" y="436"/>
                  </a:cubicBezTo>
                  <a:cubicBezTo>
                    <a:pt x="306" y="436"/>
                    <a:pt x="306" y="436"/>
                    <a:pt x="306" y="436"/>
                  </a:cubicBezTo>
                  <a:cubicBezTo>
                    <a:pt x="316" y="436"/>
                    <a:pt x="323" y="433"/>
                    <a:pt x="326" y="427"/>
                  </a:cubicBezTo>
                  <a:cubicBezTo>
                    <a:pt x="326" y="425"/>
                    <a:pt x="327" y="423"/>
                    <a:pt x="327" y="421"/>
                  </a:cubicBezTo>
                  <a:cubicBezTo>
                    <a:pt x="327" y="416"/>
                    <a:pt x="325" y="411"/>
                    <a:pt x="321" y="405"/>
                  </a:cubicBezTo>
                  <a:lnTo>
                    <a:pt x="233" y="280"/>
                  </a:lnTo>
                  <a:close/>
                  <a:moveTo>
                    <a:pt x="95" y="187"/>
                  </a:moveTo>
                  <a:cubicBezTo>
                    <a:pt x="78" y="187"/>
                    <a:pt x="70" y="179"/>
                    <a:pt x="70" y="162"/>
                  </a:cubicBezTo>
                  <a:cubicBezTo>
                    <a:pt x="70" y="95"/>
                    <a:pt x="70" y="95"/>
                    <a:pt x="70" y="95"/>
                  </a:cubicBezTo>
                  <a:cubicBezTo>
                    <a:pt x="70" y="78"/>
                    <a:pt x="78" y="70"/>
                    <a:pt x="95" y="70"/>
                  </a:cubicBezTo>
                  <a:cubicBezTo>
                    <a:pt x="201" y="70"/>
                    <a:pt x="201" y="70"/>
                    <a:pt x="201" y="70"/>
                  </a:cubicBezTo>
                  <a:cubicBezTo>
                    <a:pt x="218" y="70"/>
                    <a:pt x="231" y="76"/>
                    <a:pt x="240" y="87"/>
                  </a:cubicBezTo>
                  <a:cubicBezTo>
                    <a:pt x="248" y="98"/>
                    <a:pt x="253" y="112"/>
                    <a:pt x="253" y="128"/>
                  </a:cubicBezTo>
                  <a:cubicBezTo>
                    <a:pt x="253" y="144"/>
                    <a:pt x="248" y="158"/>
                    <a:pt x="239" y="170"/>
                  </a:cubicBezTo>
                  <a:cubicBezTo>
                    <a:pt x="230" y="181"/>
                    <a:pt x="217" y="187"/>
                    <a:pt x="200" y="187"/>
                  </a:cubicBezTo>
                  <a:lnTo>
                    <a:pt x="95" y="187"/>
                  </a:lnTo>
                  <a:close/>
                </a:path>
              </a:pathLst>
            </a:custGeom>
            <a:solidFill>
              <a:srgbClr val="000000"/>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50"/>
            <p:cNvSpPr>
              <a:spLocks/>
            </p:cNvSpPr>
            <p:nvPr/>
          </p:nvSpPr>
          <p:spPr bwMode="auto">
            <a:xfrm>
              <a:off x="1530561" y="-1752600"/>
              <a:ext cx="598259" cy="704498"/>
            </a:xfrm>
            <a:custGeom>
              <a:avLst/>
              <a:gdLst>
                <a:gd name="T0" fmla="*/ 363 w 381"/>
                <a:gd name="T1" fmla="*/ 401 h 448"/>
                <a:gd name="T2" fmla="*/ 376 w 381"/>
                <a:gd name="T3" fmla="*/ 371 h 448"/>
                <a:gd name="T4" fmla="*/ 376 w 381"/>
                <a:gd name="T5" fmla="*/ 218 h 448"/>
                <a:gd name="T6" fmla="*/ 351 w 381"/>
                <a:gd name="T7" fmla="*/ 193 h 448"/>
                <a:gd name="T8" fmla="*/ 231 w 381"/>
                <a:gd name="T9" fmla="*/ 193 h 448"/>
                <a:gd name="T10" fmla="*/ 206 w 381"/>
                <a:gd name="T11" fmla="*/ 218 h 448"/>
                <a:gd name="T12" fmla="*/ 206 w 381"/>
                <a:gd name="T13" fmla="*/ 239 h 448"/>
                <a:gd name="T14" fmla="*/ 231 w 381"/>
                <a:gd name="T15" fmla="*/ 264 h 448"/>
                <a:gd name="T16" fmla="*/ 279 w 381"/>
                <a:gd name="T17" fmla="*/ 264 h 448"/>
                <a:gd name="T18" fmla="*/ 304 w 381"/>
                <a:gd name="T19" fmla="*/ 289 h 448"/>
                <a:gd name="T20" fmla="*/ 304 w 381"/>
                <a:gd name="T21" fmla="*/ 334 h 448"/>
                <a:gd name="T22" fmla="*/ 287 w 381"/>
                <a:gd name="T23" fmla="*/ 363 h 448"/>
                <a:gd name="T24" fmla="*/ 224 w 381"/>
                <a:gd name="T25" fmla="*/ 376 h 448"/>
                <a:gd name="T26" fmla="*/ 148 w 381"/>
                <a:gd name="T27" fmla="*/ 356 h 448"/>
                <a:gd name="T28" fmla="*/ 92 w 381"/>
                <a:gd name="T29" fmla="*/ 300 h 448"/>
                <a:gd name="T30" fmla="*/ 72 w 381"/>
                <a:gd name="T31" fmla="*/ 224 h 448"/>
                <a:gd name="T32" fmla="*/ 92 w 381"/>
                <a:gd name="T33" fmla="*/ 148 h 448"/>
                <a:gd name="T34" fmla="*/ 148 w 381"/>
                <a:gd name="T35" fmla="*/ 92 h 448"/>
                <a:gd name="T36" fmla="*/ 224 w 381"/>
                <a:gd name="T37" fmla="*/ 71 h 448"/>
                <a:gd name="T38" fmla="*/ 316 w 381"/>
                <a:gd name="T39" fmla="*/ 102 h 448"/>
                <a:gd name="T40" fmla="*/ 325 w 381"/>
                <a:gd name="T41" fmla="*/ 109 h 448"/>
                <a:gd name="T42" fmla="*/ 341 w 381"/>
                <a:gd name="T43" fmla="*/ 115 h 448"/>
                <a:gd name="T44" fmla="*/ 360 w 381"/>
                <a:gd name="T45" fmla="*/ 104 h 448"/>
                <a:gd name="T46" fmla="*/ 373 w 381"/>
                <a:gd name="T47" fmla="*/ 87 h 448"/>
                <a:gd name="T48" fmla="*/ 381 w 381"/>
                <a:gd name="T49" fmla="*/ 69 h 448"/>
                <a:gd name="T50" fmla="*/ 373 w 381"/>
                <a:gd name="T51" fmla="*/ 55 h 448"/>
                <a:gd name="T52" fmla="*/ 359 w 381"/>
                <a:gd name="T53" fmla="*/ 45 h 448"/>
                <a:gd name="T54" fmla="*/ 224 w 381"/>
                <a:gd name="T55" fmla="*/ 0 h 448"/>
                <a:gd name="T56" fmla="*/ 137 w 381"/>
                <a:gd name="T57" fmla="*/ 18 h 448"/>
                <a:gd name="T58" fmla="*/ 66 w 381"/>
                <a:gd name="T59" fmla="*/ 65 h 448"/>
                <a:gd name="T60" fmla="*/ 18 w 381"/>
                <a:gd name="T61" fmla="*/ 137 h 448"/>
                <a:gd name="T62" fmla="*/ 0 w 381"/>
                <a:gd name="T63" fmla="*/ 224 h 448"/>
                <a:gd name="T64" fmla="*/ 18 w 381"/>
                <a:gd name="T65" fmla="*/ 311 h 448"/>
                <a:gd name="T66" fmla="*/ 66 w 381"/>
                <a:gd name="T67" fmla="*/ 383 h 448"/>
                <a:gd name="T68" fmla="*/ 137 w 381"/>
                <a:gd name="T69" fmla="*/ 430 h 448"/>
                <a:gd name="T70" fmla="*/ 224 w 381"/>
                <a:gd name="T71" fmla="*/ 448 h 448"/>
                <a:gd name="T72" fmla="*/ 363 w 381"/>
                <a:gd name="T73" fmla="*/ 401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81" h="448">
                  <a:moveTo>
                    <a:pt x="363" y="401"/>
                  </a:moveTo>
                  <a:cubicBezTo>
                    <a:pt x="372" y="393"/>
                    <a:pt x="376" y="383"/>
                    <a:pt x="376" y="371"/>
                  </a:cubicBezTo>
                  <a:cubicBezTo>
                    <a:pt x="376" y="218"/>
                    <a:pt x="376" y="218"/>
                    <a:pt x="376" y="218"/>
                  </a:cubicBezTo>
                  <a:cubicBezTo>
                    <a:pt x="376" y="201"/>
                    <a:pt x="368" y="193"/>
                    <a:pt x="351" y="193"/>
                  </a:cubicBezTo>
                  <a:cubicBezTo>
                    <a:pt x="231" y="193"/>
                    <a:pt x="231" y="193"/>
                    <a:pt x="231" y="193"/>
                  </a:cubicBezTo>
                  <a:cubicBezTo>
                    <a:pt x="214" y="193"/>
                    <a:pt x="206" y="201"/>
                    <a:pt x="206" y="218"/>
                  </a:cubicBezTo>
                  <a:cubicBezTo>
                    <a:pt x="206" y="239"/>
                    <a:pt x="206" y="239"/>
                    <a:pt x="206" y="239"/>
                  </a:cubicBezTo>
                  <a:cubicBezTo>
                    <a:pt x="206" y="256"/>
                    <a:pt x="214" y="264"/>
                    <a:pt x="231" y="264"/>
                  </a:cubicBezTo>
                  <a:cubicBezTo>
                    <a:pt x="279" y="264"/>
                    <a:pt x="279" y="264"/>
                    <a:pt x="279" y="264"/>
                  </a:cubicBezTo>
                  <a:cubicBezTo>
                    <a:pt x="296" y="264"/>
                    <a:pt x="304" y="273"/>
                    <a:pt x="304" y="289"/>
                  </a:cubicBezTo>
                  <a:cubicBezTo>
                    <a:pt x="304" y="334"/>
                    <a:pt x="304" y="334"/>
                    <a:pt x="304" y="334"/>
                  </a:cubicBezTo>
                  <a:cubicBezTo>
                    <a:pt x="304" y="348"/>
                    <a:pt x="298" y="358"/>
                    <a:pt x="287" y="363"/>
                  </a:cubicBezTo>
                  <a:cubicBezTo>
                    <a:pt x="267" y="372"/>
                    <a:pt x="246" y="376"/>
                    <a:pt x="224" y="376"/>
                  </a:cubicBezTo>
                  <a:cubicBezTo>
                    <a:pt x="197" y="376"/>
                    <a:pt x="171" y="370"/>
                    <a:pt x="148" y="356"/>
                  </a:cubicBezTo>
                  <a:cubicBezTo>
                    <a:pt x="125" y="342"/>
                    <a:pt x="106" y="324"/>
                    <a:pt x="92" y="300"/>
                  </a:cubicBezTo>
                  <a:cubicBezTo>
                    <a:pt x="79" y="277"/>
                    <a:pt x="72" y="251"/>
                    <a:pt x="72" y="224"/>
                  </a:cubicBezTo>
                  <a:cubicBezTo>
                    <a:pt x="72" y="196"/>
                    <a:pt x="79" y="171"/>
                    <a:pt x="92" y="148"/>
                  </a:cubicBezTo>
                  <a:cubicBezTo>
                    <a:pt x="106" y="124"/>
                    <a:pt x="125" y="106"/>
                    <a:pt x="148" y="92"/>
                  </a:cubicBezTo>
                  <a:cubicBezTo>
                    <a:pt x="171" y="78"/>
                    <a:pt x="197" y="71"/>
                    <a:pt x="224" y="71"/>
                  </a:cubicBezTo>
                  <a:cubicBezTo>
                    <a:pt x="258" y="71"/>
                    <a:pt x="288" y="82"/>
                    <a:pt x="316" y="102"/>
                  </a:cubicBezTo>
                  <a:cubicBezTo>
                    <a:pt x="325" y="109"/>
                    <a:pt x="325" y="109"/>
                    <a:pt x="325" y="109"/>
                  </a:cubicBezTo>
                  <a:cubicBezTo>
                    <a:pt x="330" y="113"/>
                    <a:pt x="336" y="115"/>
                    <a:pt x="341" y="115"/>
                  </a:cubicBezTo>
                  <a:cubicBezTo>
                    <a:pt x="348" y="115"/>
                    <a:pt x="354" y="111"/>
                    <a:pt x="360" y="104"/>
                  </a:cubicBezTo>
                  <a:cubicBezTo>
                    <a:pt x="373" y="87"/>
                    <a:pt x="373" y="87"/>
                    <a:pt x="373" y="87"/>
                  </a:cubicBezTo>
                  <a:cubicBezTo>
                    <a:pt x="378" y="80"/>
                    <a:pt x="381" y="74"/>
                    <a:pt x="381" y="69"/>
                  </a:cubicBezTo>
                  <a:cubicBezTo>
                    <a:pt x="381" y="64"/>
                    <a:pt x="378" y="59"/>
                    <a:pt x="373" y="55"/>
                  </a:cubicBezTo>
                  <a:cubicBezTo>
                    <a:pt x="359" y="45"/>
                    <a:pt x="359" y="45"/>
                    <a:pt x="359" y="45"/>
                  </a:cubicBezTo>
                  <a:cubicBezTo>
                    <a:pt x="319" y="15"/>
                    <a:pt x="274" y="0"/>
                    <a:pt x="224" y="0"/>
                  </a:cubicBezTo>
                  <a:cubicBezTo>
                    <a:pt x="194" y="0"/>
                    <a:pt x="165" y="6"/>
                    <a:pt x="137" y="18"/>
                  </a:cubicBezTo>
                  <a:cubicBezTo>
                    <a:pt x="110" y="29"/>
                    <a:pt x="86" y="45"/>
                    <a:pt x="66" y="65"/>
                  </a:cubicBezTo>
                  <a:cubicBezTo>
                    <a:pt x="46" y="85"/>
                    <a:pt x="30" y="109"/>
                    <a:pt x="18" y="137"/>
                  </a:cubicBezTo>
                  <a:cubicBezTo>
                    <a:pt x="6" y="165"/>
                    <a:pt x="0" y="194"/>
                    <a:pt x="0" y="224"/>
                  </a:cubicBezTo>
                  <a:cubicBezTo>
                    <a:pt x="0" y="254"/>
                    <a:pt x="6" y="283"/>
                    <a:pt x="18" y="311"/>
                  </a:cubicBezTo>
                  <a:cubicBezTo>
                    <a:pt x="30" y="339"/>
                    <a:pt x="46" y="362"/>
                    <a:pt x="66" y="383"/>
                  </a:cubicBezTo>
                  <a:cubicBezTo>
                    <a:pt x="86" y="403"/>
                    <a:pt x="110" y="418"/>
                    <a:pt x="137" y="430"/>
                  </a:cubicBezTo>
                  <a:cubicBezTo>
                    <a:pt x="165" y="442"/>
                    <a:pt x="194" y="448"/>
                    <a:pt x="224" y="448"/>
                  </a:cubicBezTo>
                  <a:cubicBezTo>
                    <a:pt x="276" y="448"/>
                    <a:pt x="322" y="432"/>
                    <a:pt x="363" y="401"/>
                  </a:cubicBezTo>
                  <a:close/>
                </a:path>
              </a:pathLst>
            </a:custGeom>
            <a:solidFill>
              <a:srgbClr val="000000"/>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51"/>
            <p:cNvSpPr>
              <a:spLocks/>
            </p:cNvSpPr>
            <p:nvPr/>
          </p:nvSpPr>
          <p:spPr bwMode="auto">
            <a:xfrm>
              <a:off x="2314074" y="-1743304"/>
              <a:ext cx="111551" cy="685906"/>
            </a:xfrm>
            <a:custGeom>
              <a:avLst/>
              <a:gdLst>
                <a:gd name="T0" fmla="*/ 25 w 71"/>
                <a:gd name="T1" fmla="*/ 436 h 436"/>
                <a:gd name="T2" fmla="*/ 46 w 71"/>
                <a:gd name="T3" fmla="*/ 436 h 436"/>
                <a:gd name="T4" fmla="*/ 71 w 71"/>
                <a:gd name="T5" fmla="*/ 411 h 436"/>
                <a:gd name="T6" fmla="*/ 71 w 71"/>
                <a:gd name="T7" fmla="*/ 25 h 436"/>
                <a:gd name="T8" fmla="*/ 46 w 71"/>
                <a:gd name="T9" fmla="*/ 0 h 436"/>
                <a:gd name="T10" fmla="*/ 25 w 71"/>
                <a:gd name="T11" fmla="*/ 0 h 436"/>
                <a:gd name="T12" fmla="*/ 0 w 71"/>
                <a:gd name="T13" fmla="*/ 25 h 436"/>
                <a:gd name="T14" fmla="*/ 0 w 71"/>
                <a:gd name="T15" fmla="*/ 411 h 436"/>
                <a:gd name="T16" fmla="*/ 25 w 71"/>
                <a:gd name="T17" fmla="*/ 436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1" h="436">
                  <a:moveTo>
                    <a:pt x="25" y="436"/>
                  </a:moveTo>
                  <a:cubicBezTo>
                    <a:pt x="46" y="436"/>
                    <a:pt x="46" y="436"/>
                    <a:pt x="46" y="436"/>
                  </a:cubicBezTo>
                  <a:cubicBezTo>
                    <a:pt x="62" y="436"/>
                    <a:pt x="71" y="427"/>
                    <a:pt x="71" y="411"/>
                  </a:cubicBezTo>
                  <a:cubicBezTo>
                    <a:pt x="71" y="25"/>
                    <a:pt x="71" y="25"/>
                    <a:pt x="71" y="25"/>
                  </a:cubicBezTo>
                  <a:cubicBezTo>
                    <a:pt x="71" y="8"/>
                    <a:pt x="62" y="0"/>
                    <a:pt x="46" y="0"/>
                  </a:cubicBezTo>
                  <a:cubicBezTo>
                    <a:pt x="25" y="0"/>
                    <a:pt x="25" y="0"/>
                    <a:pt x="25" y="0"/>
                  </a:cubicBezTo>
                  <a:cubicBezTo>
                    <a:pt x="8" y="0"/>
                    <a:pt x="0" y="8"/>
                    <a:pt x="0" y="25"/>
                  </a:cubicBezTo>
                  <a:cubicBezTo>
                    <a:pt x="0" y="411"/>
                    <a:pt x="0" y="411"/>
                    <a:pt x="0" y="411"/>
                  </a:cubicBezTo>
                  <a:cubicBezTo>
                    <a:pt x="0" y="427"/>
                    <a:pt x="8" y="436"/>
                    <a:pt x="25" y="436"/>
                  </a:cubicBezTo>
                  <a:close/>
                </a:path>
              </a:pathLst>
            </a:custGeom>
            <a:solidFill>
              <a:srgbClr val="000000"/>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52"/>
            <p:cNvSpPr>
              <a:spLocks/>
            </p:cNvSpPr>
            <p:nvPr/>
          </p:nvSpPr>
          <p:spPr bwMode="auto">
            <a:xfrm>
              <a:off x="-1929515" y="-880112"/>
              <a:ext cx="488036" cy="683914"/>
            </a:xfrm>
            <a:custGeom>
              <a:avLst/>
              <a:gdLst>
                <a:gd name="T0" fmla="*/ 287 w 311"/>
                <a:gd name="T1" fmla="*/ 364 h 435"/>
                <a:gd name="T2" fmla="*/ 96 w 311"/>
                <a:gd name="T3" fmla="*/ 364 h 435"/>
                <a:gd name="T4" fmla="*/ 71 w 311"/>
                <a:gd name="T5" fmla="*/ 339 h 435"/>
                <a:gd name="T6" fmla="*/ 71 w 311"/>
                <a:gd name="T7" fmla="*/ 25 h 435"/>
                <a:gd name="T8" fmla="*/ 47 w 311"/>
                <a:gd name="T9" fmla="*/ 0 h 435"/>
                <a:gd name="T10" fmla="*/ 25 w 311"/>
                <a:gd name="T11" fmla="*/ 0 h 435"/>
                <a:gd name="T12" fmla="*/ 0 w 311"/>
                <a:gd name="T13" fmla="*/ 25 h 435"/>
                <a:gd name="T14" fmla="*/ 0 w 311"/>
                <a:gd name="T15" fmla="*/ 411 h 435"/>
                <a:gd name="T16" fmla="*/ 25 w 311"/>
                <a:gd name="T17" fmla="*/ 435 h 435"/>
                <a:gd name="T18" fmla="*/ 287 w 311"/>
                <a:gd name="T19" fmla="*/ 435 h 435"/>
                <a:gd name="T20" fmla="*/ 311 w 311"/>
                <a:gd name="T21" fmla="*/ 411 h 435"/>
                <a:gd name="T22" fmla="*/ 311 w 311"/>
                <a:gd name="T23" fmla="*/ 389 h 435"/>
                <a:gd name="T24" fmla="*/ 287 w 311"/>
                <a:gd name="T25" fmla="*/ 364 h 4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1" h="435">
                  <a:moveTo>
                    <a:pt x="287" y="364"/>
                  </a:moveTo>
                  <a:cubicBezTo>
                    <a:pt x="96" y="364"/>
                    <a:pt x="96" y="364"/>
                    <a:pt x="96" y="364"/>
                  </a:cubicBezTo>
                  <a:cubicBezTo>
                    <a:pt x="80" y="364"/>
                    <a:pt x="71" y="356"/>
                    <a:pt x="71" y="339"/>
                  </a:cubicBezTo>
                  <a:cubicBezTo>
                    <a:pt x="71" y="25"/>
                    <a:pt x="71" y="25"/>
                    <a:pt x="71" y="25"/>
                  </a:cubicBezTo>
                  <a:cubicBezTo>
                    <a:pt x="71" y="8"/>
                    <a:pt x="63" y="0"/>
                    <a:pt x="47" y="0"/>
                  </a:cubicBezTo>
                  <a:cubicBezTo>
                    <a:pt x="25" y="0"/>
                    <a:pt x="25" y="0"/>
                    <a:pt x="25" y="0"/>
                  </a:cubicBezTo>
                  <a:cubicBezTo>
                    <a:pt x="9" y="0"/>
                    <a:pt x="0" y="8"/>
                    <a:pt x="0" y="25"/>
                  </a:cubicBezTo>
                  <a:cubicBezTo>
                    <a:pt x="0" y="411"/>
                    <a:pt x="0" y="411"/>
                    <a:pt x="0" y="411"/>
                  </a:cubicBezTo>
                  <a:cubicBezTo>
                    <a:pt x="0" y="427"/>
                    <a:pt x="9" y="435"/>
                    <a:pt x="25" y="435"/>
                  </a:cubicBezTo>
                  <a:cubicBezTo>
                    <a:pt x="287" y="435"/>
                    <a:pt x="287" y="435"/>
                    <a:pt x="287" y="435"/>
                  </a:cubicBezTo>
                  <a:cubicBezTo>
                    <a:pt x="303" y="435"/>
                    <a:pt x="311" y="427"/>
                    <a:pt x="311" y="411"/>
                  </a:cubicBezTo>
                  <a:cubicBezTo>
                    <a:pt x="311" y="389"/>
                    <a:pt x="311" y="389"/>
                    <a:pt x="311" y="389"/>
                  </a:cubicBezTo>
                  <a:cubicBezTo>
                    <a:pt x="311" y="372"/>
                    <a:pt x="303" y="364"/>
                    <a:pt x="287" y="364"/>
                  </a:cubicBezTo>
                  <a:close/>
                </a:path>
              </a:pathLst>
            </a:custGeom>
            <a:solidFill>
              <a:srgbClr val="000000"/>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53"/>
            <p:cNvSpPr>
              <a:spLocks noEditPoints="1"/>
            </p:cNvSpPr>
            <p:nvPr/>
          </p:nvSpPr>
          <p:spPr bwMode="auto">
            <a:xfrm>
              <a:off x="-662614" y="-880112"/>
              <a:ext cx="642083" cy="683914"/>
            </a:xfrm>
            <a:custGeom>
              <a:avLst/>
              <a:gdLst>
                <a:gd name="T0" fmla="*/ 251 w 409"/>
                <a:gd name="T1" fmla="*/ 19 h 435"/>
                <a:gd name="T2" fmla="*/ 222 w 409"/>
                <a:gd name="T3" fmla="*/ 0 h 435"/>
                <a:gd name="T4" fmla="*/ 186 w 409"/>
                <a:gd name="T5" fmla="*/ 0 h 435"/>
                <a:gd name="T6" fmla="*/ 158 w 409"/>
                <a:gd name="T7" fmla="*/ 19 h 435"/>
                <a:gd name="T8" fmla="*/ 3 w 409"/>
                <a:gd name="T9" fmla="*/ 407 h 435"/>
                <a:gd name="T10" fmla="*/ 0 w 409"/>
                <a:gd name="T11" fmla="*/ 419 h 435"/>
                <a:gd name="T12" fmla="*/ 3 w 409"/>
                <a:gd name="T13" fmla="*/ 428 h 435"/>
                <a:gd name="T14" fmla="*/ 22 w 409"/>
                <a:gd name="T15" fmla="*/ 435 h 435"/>
                <a:gd name="T16" fmla="*/ 48 w 409"/>
                <a:gd name="T17" fmla="*/ 435 h 435"/>
                <a:gd name="T18" fmla="*/ 76 w 409"/>
                <a:gd name="T19" fmla="*/ 416 h 435"/>
                <a:gd name="T20" fmla="*/ 98 w 409"/>
                <a:gd name="T21" fmla="*/ 364 h 435"/>
                <a:gd name="T22" fmla="*/ 126 w 409"/>
                <a:gd name="T23" fmla="*/ 345 h 435"/>
                <a:gd name="T24" fmla="*/ 282 w 409"/>
                <a:gd name="T25" fmla="*/ 345 h 435"/>
                <a:gd name="T26" fmla="*/ 310 w 409"/>
                <a:gd name="T27" fmla="*/ 364 h 435"/>
                <a:gd name="T28" fmla="*/ 332 w 409"/>
                <a:gd name="T29" fmla="*/ 416 h 435"/>
                <a:gd name="T30" fmla="*/ 360 w 409"/>
                <a:gd name="T31" fmla="*/ 435 h 435"/>
                <a:gd name="T32" fmla="*/ 386 w 409"/>
                <a:gd name="T33" fmla="*/ 435 h 435"/>
                <a:gd name="T34" fmla="*/ 406 w 409"/>
                <a:gd name="T35" fmla="*/ 428 h 435"/>
                <a:gd name="T36" fmla="*/ 409 w 409"/>
                <a:gd name="T37" fmla="*/ 419 h 435"/>
                <a:gd name="T38" fmla="*/ 406 w 409"/>
                <a:gd name="T39" fmla="*/ 407 h 435"/>
                <a:gd name="T40" fmla="*/ 251 w 409"/>
                <a:gd name="T41" fmla="*/ 19 h 435"/>
                <a:gd name="T42" fmla="*/ 262 w 409"/>
                <a:gd name="T43" fmla="*/ 264 h 435"/>
                <a:gd name="T44" fmla="*/ 243 w 409"/>
                <a:gd name="T45" fmla="*/ 272 h 435"/>
                <a:gd name="T46" fmla="*/ 166 w 409"/>
                <a:gd name="T47" fmla="*/ 272 h 435"/>
                <a:gd name="T48" fmla="*/ 146 w 409"/>
                <a:gd name="T49" fmla="*/ 264 h 435"/>
                <a:gd name="T50" fmla="*/ 143 w 409"/>
                <a:gd name="T51" fmla="*/ 255 h 435"/>
                <a:gd name="T52" fmla="*/ 146 w 409"/>
                <a:gd name="T53" fmla="*/ 243 h 435"/>
                <a:gd name="T54" fmla="*/ 187 w 409"/>
                <a:gd name="T55" fmla="*/ 139 h 435"/>
                <a:gd name="T56" fmla="*/ 204 w 409"/>
                <a:gd name="T57" fmla="*/ 123 h 435"/>
                <a:gd name="T58" fmla="*/ 221 w 409"/>
                <a:gd name="T59" fmla="*/ 139 h 435"/>
                <a:gd name="T60" fmla="*/ 263 w 409"/>
                <a:gd name="T61" fmla="*/ 243 h 435"/>
                <a:gd name="T62" fmla="*/ 265 w 409"/>
                <a:gd name="T63" fmla="*/ 254 h 435"/>
                <a:gd name="T64" fmla="*/ 262 w 409"/>
                <a:gd name="T65" fmla="*/ 264 h 4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09" h="435">
                  <a:moveTo>
                    <a:pt x="251" y="19"/>
                  </a:moveTo>
                  <a:cubicBezTo>
                    <a:pt x="246" y="6"/>
                    <a:pt x="237" y="0"/>
                    <a:pt x="222" y="0"/>
                  </a:cubicBezTo>
                  <a:cubicBezTo>
                    <a:pt x="186" y="0"/>
                    <a:pt x="186" y="0"/>
                    <a:pt x="186" y="0"/>
                  </a:cubicBezTo>
                  <a:cubicBezTo>
                    <a:pt x="172" y="0"/>
                    <a:pt x="162" y="6"/>
                    <a:pt x="158" y="19"/>
                  </a:cubicBezTo>
                  <a:cubicBezTo>
                    <a:pt x="3" y="407"/>
                    <a:pt x="3" y="407"/>
                    <a:pt x="3" y="407"/>
                  </a:cubicBezTo>
                  <a:cubicBezTo>
                    <a:pt x="1" y="411"/>
                    <a:pt x="0" y="415"/>
                    <a:pt x="0" y="419"/>
                  </a:cubicBezTo>
                  <a:cubicBezTo>
                    <a:pt x="0" y="422"/>
                    <a:pt x="1" y="425"/>
                    <a:pt x="3" y="428"/>
                  </a:cubicBezTo>
                  <a:cubicBezTo>
                    <a:pt x="6" y="433"/>
                    <a:pt x="13" y="435"/>
                    <a:pt x="22" y="435"/>
                  </a:cubicBezTo>
                  <a:cubicBezTo>
                    <a:pt x="48" y="435"/>
                    <a:pt x="48" y="435"/>
                    <a:pt x="48" y="435"/>
                  </a:cubicBezTo>
                  <a:cubicBezTo>
                    <a:pt x="62" y="435"/>
                    <a:pt x="72" y="429"/>
                    <a:pt x="76" y="416"/>
                  </a:cubicBezTo>
                  <a:cubicBezTo>
                    <a:pt x="98" y="364"/>
                    <a:pt x="98" y="364"/>
                    <a:pt x="98" y="364"/>
                  </a:cubicBezTo>
                  <a:cubicBezTo>
                    <a:pt x="102" y="351"/>
                    <a:pt x="112" y="345"/>
                    <a:pt x="126" y="345"/>
                  </a:cubicBezTo>
                  <a:cubicBezTo>
                    <a:pt x="282" y="345"/>
                    <a:pt x="282" y="345"/>
                    <a:pt x="282" y="345"/>
                  </a:cubicBezTo>
                  <a:cubicBezTo>
                    <a:pt x="296" y="345"/>
                    <a:pt x="306" y="351"/>
                    <a:pt x="310" y="364"/>
                  </a:cubicBezTo>
                  <a:cubicBezTo>
                    <a:pt x="332" y="416"/>
                    <a:pt x="332" y="416"/>
                    <a:pt x="332" y="416"/>
                  </a:cubicBezTo>
                  <a:cubicBezTo>
                    <a:pt x="336" y="429"/>
                    <a:pt x="346" y="435"/>
                    <a:pt x="360" y="435"/>
                  </a:cubicBezTo>
                  <a:cubicBezTo>
                    <a:pt x="386" y="435"/>
                    <a:pt x="386" y="435"/>
                    <a:pt x="386" y="435"/>
                  </a:cubicBezTo>
                  <a:cubicBezTo>
                    <a:pt x="396" y="435"/>
                    <a:pt x="402" y="433"/>
                    <a:pt x="406" y="428"/>
                  </a:cubicBezTo>
                  <a:cubicBezTo>
                    <a:pt x="408" y="425"/>
                    <a:pt x="409" y="422"/>
                    <a:pt x="409" y="419"/>
                  </a:cubicBezTo>
                  <a:cubicBezTo>
                    <a:pt x="409" y="415"/>
                    <a:pt x="408" y="411"/>
                    <a:pt x="406" y="407"/>
                  </a:cubicBezTo>
                  <a:lnTo>
                    <a:pt x="251" y="19"/>
                  </a:lnTo>
                  <a:close/>
                  <a:moveTo>
                    <a:pt x="262" y="264"/>
                  </a:moveTo>
                  <a:cubicBezTo>
                    <a:pt x="258" y="269"/>
                    <a:pt x="252" y="272"/>
                    <a:pt x="243" y="272"/>
                  </a:cubicBezTo>
                  <a:cubicBezTo>
                    <a:pt x="166" y="272"/>
                    <a:pt x="166" y="272"/>
                    <a:pt x="166" y="272"/>
                  </a:cubicBezTo>
                  <a:cubicBezTo>
                    <a:pt x="156" y="272"/>
                    <a:pt x="150" y="269"/>
                    <a:pt x="146" y="264"/>
                  </a:cubicBezTo>
                  <a:cubicBezTo>
                    <a:pt x="144" y="262"/>
                    <a:pt x="143" y="258"/>
                    <a:pt x="143" y="255"/>
                  </a:cubicBezTo>
                  <a:cubicBezTo>
                    <a:pt x="143" y="251"/>
                    <a:pt x="144" y="247"/>
                    <a:pt x="146" y="243"/>
                  </a:cubicBezTo>
                  <a:cubicBezTo>
                    <a:pt x="187" y="139"/>
                    <a:pt x="187" y="139"/>
                    <a:pt x="187" y="139"/>
                  </a:cubicBezTo>
                  <a:cubicBezTo>
                    <a:pt x="192" y="128"/>
                    <a:pt x="197" y="123"/>
                    <a:pt x="204" y="123"/>
                  </a:cubicBezTo>
                  <a:cubicBezTo>
                    <a:pt x="211" y="123"/>
                    <a:pt x="216" y="128"/>
                    <a:pt x="221" y="139"/>
                  </a:cubicBezTo>
                  <a:cubicBezTo>
                    <a:pt x="263" y="243"/>
                    <a:pt x="263" y="243"/>
                    <a:pt x="263" y="243"/>
                  </a:cubicBezTo>
                  <a:cubicBezTo>
                    <a:pt x="264" y="247"/>
                    <a:pt x="265" y="251"/>
                    <a:pt x="265" y="254"/>
                  </a:cubicBezTo>
                  <a:cubicBezTo>
                    <a:pt x="265" y="258"/>
                    <a:pt x="264" y="261"/>
                    <a:pt x="262" y="264"/>
                  </a:cubicBezTo>
                  <a:close/>
                </a:path>
              </a:pathLst>
            </a:custGeom>
            <a:solidFill>
              <a:srgbClr val="000000"/>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54"/>
            <p:cNvSpPr>
              <a:spLocks noEditPoints="1"/>
            </p:cNvSpPr>
            <p:nvPr/>
          </p:nvSpPr>
          <p:spPr bwMode="auto">
            <a:xfrm>
              <a:off x="96996" y="-880112"/>
              <a:ext cx="513268" cy="683914"/>
            </a:xfrm>
            <a:custGeom>
              <a:avLst/>
              <a:gdLst>
                <a:gd name="T0" fmla="*/ 233 w 327"/>
                <a:gd name="T1" fmla="*/ 280 h 435"/>
                <a:gd name="T2" fmla="*/ 228 w 327"/>
                <a:gd name="T3" fmla="*/ 266 h 435"/>
                <a:gd name="T4" fmla="*/ 245 w 327"/>
                <a:gd name="T5" fmla="*/ 248 h 435"/>
                <a:gd name="T6" fmla="*/ 302 w 327"/>
                <a:gd name="T7" fmla="*/ 203 h 435"/>
                <a:gd name="T8" fmla="*/ 322 w 327"/>
                <a:gd name="T9" fmla="*/ 127 h 435"/>
                <a:gd name="T10" fmla="*/ 288 w 327"/>
                <a:gd name="T11" fmla="*/ 36 h 435"/>
                <a:gd name="T12" fmla="*/ 200 w 327"/>
                <a:gd name="T13" fmla="*/ 0 h 435"/>
                <a:gd name="T14" fmla="*/ 25 w 327"/>
                <a:gd name="T15" fmla="*/ 0 h 435"/>
                <a:gd name="T16" fmla="*/ 0 w 327"/>
                <a:gd name="T17" fmla="*/ 25 h 435"/>
                <a:gd name="T18" fmla="*/ 0 w 327"/>
                <a:gd name="T19" fmla="*/ 411 h 435"/>
                <a:gd name="T20" fmla="*/ 25 w 327"/>
                <a:gd name="T21" fmla="*/ 435 h 435"/>
                <a:gd name="T22" fmla="*/ 45 w 327"/>
                <a:gd name="T23" fmla="*/ 435 h 435"/>
                <a:gd name="T24" fmla="*/ 70 w 327"/>
                <a:gd name="T25" fmla="*/ 411 h 435"/>
                <a:gd name="T26" fmla="*/ 70 w 327"/>
                <a:gd name="T27" fmla="*/ 281 h 435"/>
                <a:gd name="T28" fmla="*/ 95 w 327"/>
                <a:gd name="T29" fmla="*/ 256 h 435"/>
                <a:gd name="T30" fmla="*/ 115 w 327"/>
                <a:gd name="T31" fmla="*/ 256 h 435"/>
                <a:gd name="T32" fmla="*/ 145 w 327"/>
                <a:gd name="T33" fmla="*/ 272 h 435"/>
                <a:gd name="T34" fmla="*/ 249 w 327"/>
                <a:gd name="T35" fmla="*/ 420 h 435"/>
                <a:gd name="T36" fmla="*/ 279 w 327"/>
                <a:gd name="T37" fmla="*/ 435 h 435"/>
                <a:gd name="T38" fmla="*/ 306 w 327"/>
                <a:gd name="T39" fmla="*/ 435 h 435"/>
                <a:gd name="T40" fmla="*/ 325 w 327"/>
                <a:gd name="T41" fmla="*/ 427 h 435"/>
                <a:gd name="T42" fmla="*/ 327 w 327"/>
                <a:gd name="T43" fmla="*/ 421 h 435"/>
                <a:gd name="T44" fmla="*/ 321 w 327"/>
                <a:gd name="T45" fmla="*/ 405 h 435"/>
                <a:gd name="T46" fmla="*/ 233 w 327"/>
                <a:gd name="T47" fmla="*/ 280 h 435"/>
                <a:gd name="T48" fmla="*/ 95 w 327"/>
                <a:gd name="T49" fmla="*/ 187 h 435"/>
                <a:gd name="T50" fmla="*/ 70 w 327"/>
                <a:gd name="T51" fmla="*/ 162 h 435"/>
                <a:gd name="T52" fmla="*/ 70 w 327"/>
                <a:gd name="T53" fmla="*/ 95 h 435"/>
                <a:gd name="T54" fmla="*/ 95 w 327"/>
                <a:gd name="T55" fmla="*/ 70 h 435"/>
                <a:gd name="T56" fmla="*/ 200 w 327"/>
                <a:gd name="T57" fmla="*/ 70 h 435"/>
                <a:gd name="T58" fmla="*/ 239 w 327"/>
                <a:gd name="T59" fmla="*/ 86 h 435"/>
                <a:gd name="T60" fmla="*/ 253 w 327"/>
                <a:gd name="T61" fmla="*/ 127 h 435"/>
                <a:gd name="T62" fmla="*/ 239 w 327"/>
                <a:gd name="T63" fmla="*/ 169 h 435"/>
                <a:gd name="T64" fmla="*/ 200 w 327"/>
                <a:gd name="T65" fmla="*/ 187 h 435"/>
                <a:gd name="T66" fmla="*/ 95 w 327"/>
                <a:gd name="T67" fmla="*/ 187 h 4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27" h="435">
                  <a:moveTo>
                    <a:pt x="233" y="280"/>
                  </a:moveTo>
                  <a:cubicBezTo>
                    <a:pt x="230" y="275"/>
                    <a:pt x="228" y="271"/>
                    <a:pt x="228" y="266"/>
                  </a:cubicBezTo>
                  <a:cubicBezTo>
                    <a:pt x="228" y="259"/>
                    <a:pt x="234" y="253"/>
                    <a:pt x="245" y="248"/>
                  </a:cubicBezTo>
                  <a:cubicBezTo>
                    <a:pt x="269" y="240"/>
                    <a:pt x="288" y="224"/>
                    <a:pt x="302" y="203"/>
                  </a:cubicBezTo>
                  <a:cubicBezTo>
                    <a:pt x="315" y="182"/>
                    <a:pt x="322" y="156"/>
                    <a:pt x="322" y="127"/>
                  </a:cubicBezTo>
                  <a:cubicBezTo>
                    <a:pt x="322" y="90"/>
                    <a:pt x="311" y="60"/>
                    <a:pt x="288" y="36"/>
                  </a:cubicBezTo>
                  <a:cubicBezTo>
                    <a:pt x="265" y="12"/>
                    <a:pt x="236" y="0"/>
                    <a:pt x="200" y="0"/>
                  </a:cubicBezTo>
                  <a:cubicBezTo>
                    <a:pt x="25" y="0"/>
                    <a:pt x="25" y="0"/>
                    <a:pt x="25" y="0"/>
                  </a:cubicBezTo>
                  <a:cubicBezTo>
                    <a:pt x="9" y="0"/>
                    <a:pt x="0" y="8"/>
                    <a:pt x="0" y="25"/>
                  </a:cubicBezTo>
                  <a:cubicBezTo>
                    <a:pt x="0" y="411"/>
                    <a:pt x="0" y="411"/>
                    <a:pt x="0" y="411"/>
                  </a:cubicBezTo>
                  <a:cubicBezTo>
                    <a:pt x="0" y="427"/>
                    <a:pt x="9" y="435"/>
                    <a:pt x="25" y="435"/>
                  </a:cubicBezTo>
                  <a:cubicBezTo>
                    <a:pt x="45" y="435"/>
                    <a:pt x="45" y="435"/>
                    <a:pt x="45" y="435"/>
                  </a:cubicBezTo>
                  <a:cubicBezTo>
                    <a:pt x="62" y="435"/>
                    <a:pt x="70" y="427"/>
                    <a:pt x="70" y="411"/>
                  </a:cubicBezTo>
                  <a:cubicBezTo>
                    <a:pt x="70" y="281"/>
                    <a:pt x="70" y="281"/>
                    <a:pt x="70" y="281"/>
                  </a:cubicBezTo>
                  <a:cubicBezTo>
                    <a:pt x="70" y="264"/>
                    <a:pt x="78" y="256"/>
                    <a:pt x="95" y="256"/>
                  </a:cubicBezTo>
                  <a:cubicBezTo>
                    <a:pt x="115" y="256"/>
                    <a:pt x="115" y="256"/>
                    <a:pt x="115" y="256"/>
                  </a:cubicBezTo>
                  <a:cubicBezTo>
                    <a:pt x="128" y="256"/>
                    <a:pt x="138" y="261"/>
                    <a:pt x="145" y="272"/>
                  </a:cubicBezTo>
                  <a:cubicBezTo>
                    <a:pt x="249" y="420"/>
                    <a:pt x="249" y="420"/>
                    <a:pt x="249" y="420"/>
                  </a:cubicBezTo>
                  <a:cubicBezTo>
                    <a:pt x="257" y="430"/>
                    <a:pt x="267" y="435"/>
                    <a:pt x="279" y="435"/>
                  </a:cubicBezTo>
                  <a:cubicBezTo>
                    <a:pt x="306" y="435"/>
                    <a:pt x="306" y="435"/>
                    <a:pt x="306" y="435"/>
                  </a:cubicBezTo>
                  <a:cubicBezTo>
                    <a:pt x="316" y="435"/>
                    <a:pt x="323" y="433"/>
                    <a:pt x="325" y="427"/>
                  </a:cubicBezTo>
                  <a:cubicBezTo>
                    <a:pt x="326" y="425"/>
                    <a:pt x="327" y="423"/>
                    <a:pt x="327" y="421"/>
                  </a:cubicBezTo>
                  <a:cubicBezTo>
                    <a:pt x="327" y="416"/>
                    <a:pt x="325" y="411"/>
                    <a:pt x="321" y="405"/>
                  </a:cubicBezTo>
                  <a:lnTo>
                    <a:pt x="233" y="280"/>
                  </a:lnTo>
                  <a:close/>
                  <a:moveTo>
                    <a:pt x="95" y="187"/>
                  </a:moveTo>
                  <a:cubicBezTo>
                    <a:pt x="78" y="187"/>
                    <a:pt x="70" y="178"/>
                    <a:pt x="70" y="162"/>
                  </a:cubicBezTo>
                  <a:cubicBezTo>
                    <a:pt x="70" y="95"/>
                    <a:pt x="70" y="95"/>
                    <a:pt x="70" y="95"/>
                  </a:cubicBezTo>
                  <a:cubicBezTo>
                    <a:pt x="70" y="78"/>
                    <a:pt x="78" y="70"/>
                    <a:pt x="95" y="70"/>
                  </a:cubicBezTo>
                  <a:cubicBezTo>
                    <a:pt x="200" y="70"/>
                    <a:pt x="200" y="70"/>
                    <a:pt x="200" y="70"/>
                  </a:cubicBezTo>
                  <a:cubicBezTo>
                    <a:pt x="218" y="70"/>
                    <a:pt x="230" y="75"/>
                    <a:pt x="239" y="86"/>
                  </a:cubicBezTo>
                  <a:cubicBezTo>
                    <a:pt x="248" y="98"/>
                    <a:pt x="253" y="111"/>
                    <a:pt x="253" y="127"/>
                  </a:cubicBezTo>
                  <a:cubicBezTo>
                    <a:pt x="253" y="144"/>
                    <a:pt x="248" y="158"/>
                    <a:pt x="239" y="169"/>
                  </a:cubicBezTo>
                  <a:cubicBezTo>
                    <a:pt x="230" y="181"/>
                    <a:pt x="217" y="187"/>
                    <a:pt x="200" y="187"/>
                  </a:cubicBezTo>
                  <a:lnTo>
                    <a:pt x="95" y="187"/>
                  </a:lnTo>
                  <a:close/>
                </a:path>
              </a:pathLst>
            </a:custGeom>
            <a:solidFill>
              <a:srgbClr val="000000"/>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55"/>
            <p:cNvSpPr>
              <a:spLocks/>
            </p:cNvSpPr>
            <p:nvPr/>
          </p:nvSpPr>
          <p:spPr bwMode="auto">
            <a:xfrm>
              <a:off x="1531889" y="-880112"/>
              <a:ext cx="110223" cy="683914"/>
            </a:xfrm>
            <a:custGeom>
              <a:avLst/>
              <a:gdLst>
                <a:gd name="T0" fmla="*/ 45 w 70"/>
                <a:gd name="T1" fmla="*/ 0 h 435"/>
                <a:gd name="T2" fmla="*/ 24 w 70"/>
                <a:gd name="T3" fmla="*/ 0 h 435"/>
                <a:gd name="T4" fmla="*/ 0 w 70"/>
                <a:gd name="T5" fmla="*/ 25 h 435"/>
                <a:gd name="T6" fmla="*/ 0 w 70"/>
                <a:gd name="T7" fmla="*/ 411 h 435"/>
                <a:gd name="T8" fmla="*/ 24 w 70"/>
                <a:gd name="T9" fmla="*/ 435 h 435"/>
                <a:gd name="T10" fmla="*/ 45 w 70"/>
                <a:gd name="T11" fmla="*/ 435 h 435"/>
                <a:gd name="T12" fmla="*/ 70 w 70"/>
                <a:gd name="T13" fmla="*/ 411 h 435"/>
                <a:gd name="T14" fmla="*/ 70 w 70"/>
                <a:gd name="T15" fmla="*/ 25 h 435"/>
                <a:gd name="T16" fmla="*/ 45 w 70"/>
                <a:gd name="T17" fmla="*/ 0 h 4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0" h="435">
                  <a:moveTo>
                    <a:pt x="45" y="0"/>
                  </a:moveTo>
                  <a:cubicBezTo>
                    <a:pt x="24" y="0"/>
                    <a:pt x="24" y="0"/>
                    <a:pt x="24" y="0"/>
                  </a:cubicBezTo>
                  <a:cubicBezTo>
                    <a:pt x="8" y="0"/>
                    <a:pt x="0" y="8"/>
                    <a:pt x="0" y="25"/>
                  </a:cubicBezTo>
                  <a:cubicBezTo>
                    <a:pt x="0" y="411"/>
                    <a:pt x="0" y="411"/>
                    <a:pt x="0" y="411"/>
                  </a:cubicBezTo>
                  <a:cubicBezTo>
                    <a:pt x="0" y="427"/>
                    <a:pt x="8" y="435"/>
                    <a:pt x="24" y="435"/>
                  </a:cubicBezTo>
                  <a:cubicBezTo>
                    <a:pt x="45" y="435"/>
                    <a:pt x="45" y="435"/>
                    <a:pt x="45" y="435"/>
                  </a:cubicBezTo>
                  <a:cubicBezTo>
                    <a:pt x="62" y="435"/>
                    <a:pt x="70" y="427"/>
                    <a:pt x="70" y="411"/>
                  </a:cubicBezTo>
                  <a:cubicBezTo>
                    <a:pt x="70" y="25"/>
                    <a:pt x="70" y="25"/>
                    <a:pt x="70" y="25"/>
                  </a:cubicBezTo>
                  <a:cubicBezTo>
                    <a:pt x="70" y="8"/>
                    <a:pt x="62" y="0"/>
                    <a:pt x="45" y="0"/>
                  </a:cubicBezTo>
                  <a:close/>
                </a:path>
              </a:pathLst>
            </a:custGeom>
            <a:solidFill>
              <a:srgbClr val="000000"/>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Freeform 56"/>
            <p:cNvSpPr>
              <a:spLocks/>
            </p:cNvSpPr>
            <p:nvPr/>
          </p:nvSpPr>
          <p:spPr bwMode="auto">
            <a:xfrm>
              <a:off x="1852598" y="-880112"/>
              <a:ext cx="573027" cy="685242"/>
            </a:xfrm>
            <a:custGeom>
              <a:avLst/>
              <a:gdLst>
                <a:gd name="T0" fmla="*/ 340 w 365"/>
                <a:gd name="T1" fmla="*/ 0 h 436"/>
                <a:gd name="T2" fmla="*/ 320 w 365"/>
                <a:gd name="T3" fmla="*/ 0 h 436"/>
                <a:gd name="T4" fmla="*/ 295 w 365"/>
                <a:gd name="T5" fmla="*/ 25 h 436"/>
                <a:gd name="T6" fmla="*/ 295 w 365"/>
                <a:gd name="T7" fmla="*/ 268 h 436"/>
                <a:gd name="T8" fmla="*/ 285 w 365"/>
                <a:gd name="T9" fmla="*/ 290 h 436"/>
                <a:gd name="T10" fmla="*/ 282 w 365"/>
                <a:gd name="T11" fmla="*/ 290 h 436"/>
                <a:gd name="T12" fmla="*/ 264 w 365"/>
                <a:gd name="T13" fmla="*/ 277 h 436"/>
                <a:gd name="T14" fmla="*/ 88 w 365"/>
                <a:gd name="T15" fmla="*/ 17 h 436"/>
                <a:gd name="T16" fmla="*/ 58 w 365"/>
                <a:gd name="T17" fmla="*/ 0 h 436"/>
                <a:gd name="T18" fmla="*/ 25 w 365"/>
                <a:gd name="T19" fmla="*/ 0 h 436"/>
                <a:gd name="T20" fmla="*/ 0 w 365"/>
                <a:gd name="T21" fmla="*/ 25 h 436"/>
                <a:gd name="T22" fmla="*/ 0 w 365"/>
                <a:gd name="T23" fmla="*/ 411 h 436"/>
                <a:gd name="T24" fmla="*/ 25 w 365"/>
                <a:gd name="T25" fmla="*/ 436 h 436"/>
                <a:gd name="T26" fmla="*/ 45 w 365"/>
                <a:gd name="T27" fmla="*/ 436 h 436"/>
                <a:gd name="T28" fmla="*/ 70 w 365"/>
                <a:gd name="T29" fmla="*/ 411 h 436"/>
                <a:gd name="T30" fmla="*/ 70 w 365"/>
                <a:gd name="T31" fmla="*/ 168 h 436"/>
                <a:gd name="T32" fmla="*/ 80 w 365"/>
                <a:gd name="T33" fmla="*/ 147 h 436"/>
                <a:gd name="T34" fmla="*/ 83 w 365"/>
                <a:gd name="T35" fmla="*/ 146 h 436"/>
                <a:gd name="T36" fmla="*/ 100 w 365"/>
                <a:gd name="T37" fmla="*/ 159 h 436"/>
                <a:gd name="T38" fmla="*/ 277 w 365"/>
                <a:gd name="T39" fmla="*/ 420 h 436"/>
                <a:gd name="T40" fmla="*/ 307 w 365"/>
                <a:gd name="T41" fmla="*/ 436 h 436"/>
                <a:gd name="T42" fmla="*/ 340 w 365"/>
                <a:gd name="T43" fmla="*/ 436 h 436"/>
                <a:gd name="T44" fmla="*/ 365 w 365"/>
                <a:gd name="T45" fmla="*/ 411 h 436"/>
                <a:gd name="T46" fmla="*/ 365 w 365"/>
                <a:gd name="T47" fmla="*/ 25 h 436"/>
                <a:gd name="T48" fmla="*/ 340 w 365"/>
                <a:gd name="T49" fmla="*/ 0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5" h="436">
                  <a:moveTo>
                    <a:pt x="340" y="0"/>
                  </a:moveTo>
                  <a:cubicBezTo>
                    <a:pt x="320" y="0"/>
                    <a:pt x="320" y="0"/>
                    <a:pt x="320" y="0"/>
                  </a:cubicBezTo>
                  <a:cubicBezTo>
                    <a:pt x="303" y="0"/>
                    <a:pt x="295" y="9"/>
                    <a:pt x="295" y="25"/>
                  </a:cubicBezTo>
                  <a:cubicBezTo>
                    <a:pt x="295" y="268"/>
                    <a:pt x="295" y="268"/>
                    <a:pt x="295" y="268"/>
                  </a:cubicBezTo>
                  <a:cubicBezTo>
                    <a:pt x="295" y="280"/>
                    <a:pt x="292" y="288"/>
                    <a:pt x="285" y="290"/>
                  </a:cubicBezTo>
                  <a:cubicBezTo>
                    <a:pt x="284" y="290"/>
                    <a:pt x="283" y="290"/>
                    <a:pt x="282" y="290"/>
                  </a:cubicBezTo>
                  <a:cubicBezTo>
                    <a:pt x="276" y="290"/>
                    <a:pt x="270" y="286"/>
                    <a:pt x="264" y="277"/>
                  </a:cubicBezTo>
                  <a:cubicBezTo>
                    <a:pt x="88" y="17"/>
                    <a:pt x="88" y="17"/>
                    <a:pt x="88" y="17"/>
                  </a:cubicBezTo>
                  <a:cubicBezTo>
                    <a:pt x="81" y="6"/>
                    <a:pt x="71" y="0"/>
                    <a:pt x="58" y="0"/>
                  </a:cubicBezTo>
                  <a:cubicBezTo>
                    <a:pt x="25" y="0"/>
                    <a:pt x="25" y="0"/>
                    <a:pt x="25" y="0"/>
                  </a:cubicBezTo>
                  <a:cubicBezTo>
                    <a:pt x="8" y="0"/>
                    <a:pt x="0" y="9"/>
                    <a:pt x="0" y="25"/>
                  </a:cubicBezTo>
                  <a:cubicBezTo>
                    <a:pt x="0" y="411"/>
                    <a:pt x="0" y="411"/>
                    <a:pt x="0" y="411"/>
                  </a:cubicBezTo>
                  <a:cubicBezTo>
                    <a:pt x="0" y="428"/>
                    <a:pt x="8" y="436"/>
                    <a:pt x="25" y="436"/>
                  </a:cubicBezTo>
                  <a:cubicBezTo>
                    <a:pt x="45" y="436"/>
                    <a:pt x="45" y="436"/>
                    <a:pt x="45" y="436"/>
                  </a:cubicBezTo>
                  <a:cubicBezTo>
                    <a:pt x="61" y="436"/>
                    <a:pt x="70" y="428"/>
                    <a:pt x="70" y="411"/>
                  </a:cubicBezTo>
                  <a:cubicBezTo>
                    <a:pt x="70" y="168"/>
                    <a:pt x="70" y="168"/>
                    <a:pt x="70" y="168"/>
                  </a:cubicBezTo>
                  <a:cubicBezTo>
                    <a:pt x="70" y="156"/>
                    <a:pt x="73" y="149"/>
                    <a:pt x="80" y="147"/>
                  </a:cubicBezTo>
                  <a:cubicBezTo>
                    <a:pt x="81" y="147"/>
                    <a:pt x="82" y="146"/>
                    <a:pt x="83" y="146"/>
                  </a:cubicBezTo>
                  <a:cubicBezTo>
                    <a:pt x="89" y="146"/>
                    <a:pt x="95" y="151"/>
                    <a:pt x="100" y="159"/>
                  </a:cubicBezTo>
                  <a:cubicBezTo>
                    <a:pt x="277" y="420"/>
                    <a:pt x="277" y="420"/>
                    <a:pt x="277" y="420"/>
                  </a:cubicBezTo>
                  <a:cubicBezTo>
                    <a:pt x="284" y="431"/>
                    <a:pt x="294" y="436"/>
                    <a:pt x="307" y="436"/>
                  </a:cubicBezTo>
                  <a:cubicBezTo>
                    <a:pt x="340" y="436"/>
                    <a:pt x="340" y="436"/>
                    <a:pt x="340" y="436"/>
                  </a:cubicBezTo>
                  <a:cubicBezTo>
                    <a:pt x="356" y="436"/>
                    <a:pt x="365" y="428"/>
                    <a:pt x="365" y="411"/>
                  </a:cubicBezTo>
                  <a:cubicBezTo>
                    <a:pt x="365" y="25"/>
                    <a:pt x="365" y="25"/>
                    <a:pt x="365" y="25"/>
                  </a:cubicBezTo>
                  <a:cubicBezTo>
                    <a:pt x="365" y="9"/>
                    <a:pt x="356" y="0"/>
                    <a:pt x="340" y="0"/>
                  </a:cubicBezTo>
                  <a:close/>
                </a:path>
              </a:pathLst>
            </a:custGeom>
            <a:solidFill>
              <a:srgbClr val="000000"/>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57"/>
            <p:cNvSpPr>
              <a:spLocks/>
            </p:cNvSpPr>
            <p:nvPr/>
          </p:nvSpPr>
          <p:spPr bwMode="auto">
            <a:xfrm>
              <a:off x="2552448" y="-889407"/>
              <a:ext cx="596931" cy="704498"/>
            </a:xfrm>
            <a:custGeom>
              <a:avLst/>
              <a:gdLst>
                <a:gd name="T0" fmla="*/ 351 w 380"/>
                <a:gd name="T1" fmla="*/ 193 h 448"/>
                <a:gd name="T2" fmla="*/ 231 w 380"/>
                <a:gd name="T3" fmla="*/ 193 h 448"/>
                <a:gd name="T4" fmla="*/ 206 w 380"/>
                <a:gd name="T5" fmla="*/ 218 h 448"/>
                <a:gd name="T6" fmla="*/ 206 w 380"/>
                <a:gd name="T7" fmla="*/ 239 h 448"/>
                <a:gd name="T8" fmla="*/ 231 w 380"/>
                <a:gd name="T9" fmla="*/ 264 h 448"/>
                <a:gd name="T10" fmla="*/ 279 w 380"/>
                <a:gd name="T11" fmla="*/ 264 h 448"/>
                <a:gd name="T12" fmla="*/ 304 w 380"/>
                <a:gd name="T13" fmla="*/ 289 h 448"/>
                <a:gd name="T14" fmla="*/ 304 w 380"/>
                <a:gd name="T15" fmla="*/ 333 h 448"/>
                <a:gd name="T16" fmla="*/ 286 w 380"/>
                <a:gd name="T17" fmla="*/ 362 h 448"/>
                <a:gd name="T18" fmla="*/ 224 w 380"/>
                <a:gd name="T19" fmla="*/ 376 h 448"/>
                <a:gd name="T20" fmla="*/ 148 w 380"/>
                <a:gd name="T21" fmla="*/ 356 h 448"/>
                <a:gd name="T22" fmla="*/ 92 w 380"/>
                <a:gd name="T23" fmla="*/ 300 h 448"/>
                <a:gd name="T24" fmla="*/ 72 w 380"/>
                <a:gd name="T25" fmla="*/ 224 h 448"/>
                <a:gd name="T26" fmla="*/ 92 w 380"/>
                <a:gd name="T27" fmla="*/ 147 h 448"/>
                <a:gd name="T28" fmla="*/ 148 w 380"/>
                <a:gd name="T29" fmla="*/ 92 h 448"/>
                <a:gd name="T30" fmla="*/ 224 w 380"/>
                <a:gd name="T31" fmla="*/ 71 h 448"/>
                <a:gd name="T32" fmla="*/ 316 w 380"/>
                <a:gd name="T33" fmla="*/ 102 h 448"/>
                <a:gd name="T34" fmla="*/ 324 w 380"/>
                <a:gd name="T35" fmla="*/ 108 h 448"/>
                <a:gd name="T36" fmla="*/ 340 w 380"/>
                <a:gd name="T37" fmla="*/ 115 h 448"/>
                <a:gd name="T38" fmla="*/ 359 w 380"/>
                <a:gd name="T39" fmla="*/ 104 h 448"/>
                <a:gd name="T40" fmla="*/ 372 w 380"/>
                <a:gd name="T41" fmla="*/ 86 h 448"/>
                <a:gd name="T42" fmla="*/ 380 w 380"/>
                <a:gd name="T43" fmla="*/ 68 h 448"/>
                <a:gd name="T44" fmla="*/ 373 w 380"/>
                <a:gd name="T45" fmla="*/ 55 h 448"/>
                <a:gd name="T46" fmla="*/ 359 w 380"/>
                <a:gd name="T47" fmla="*/ 44 h 448"/>
                <a:gd name="T48" fmla="*/ 224 w 380"/>
                <a:gd name="T49" fmla="*/ 0 h 448"/>
                <a:gd name="T50" fmla="*/ 137 w 380"/>
                <a:gd name="T51" fmla="*/ 17 h 448"/>
                <a:gd name="T52" fmla="*/ 66 w 380"/>
                <a:gd name="T53" fmla="*/ 65 h 448"/>
                <a:gd name="T54" fmla="*/ 18 w 380"/>
                <a:gd name="T55" fmla="*/ 137 h 448"/>
                <a:gd name="T56" fmla="*/ 0 w 380"/>
                <a:gd name="T57" fmla="*/ 224 h 448"/>
                <a:gd name="T58" fmla="*/ 18 w 380"/>
                <a:gd name="T59" fmla="*/ 311 h 448"/>
                <a:gd name="T60" fmla="*/ 66 w 380"/>
                <a:gd name="T61" fmla="*/ 382 h 448"/>
                <a:gd name="T62" fmla="*/ 137 w 380"/>
                <a:gd name="T63" fmla="*/ 430 h 448"/>
                <a:gd name="T64" fmla="*/ 224 w 380"/>
                <a:gd name="T65" fmla="*/ 448 h 448"/>
                <a:gd name="T66" fmla="*/ 362 w 380"/>
                <a:gd name="T67" fmla="*/ 400 h 448"/>
                <a:gd name="T68" fmla="*/ 376 w 380"/>
                <a:gd name="T69" fmla="*/ 371 h 448"/>
                <a:gd name="T70" fmla="*/ 376 w 380"/>
                <a:gd name="T71" fmla="*/ 218 h 448"/>
                <a:gd name="T72" fmla="*/ 351 w 380"/>
                <a:gd name="T73" fmla="*/ 193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80" h="448">
                  <a:moveTo>
                    <a:pt x="351" y="193"/>
                  </a:moveTo>
                  <a:cubicBezTo>
                    <a:pt x="231" y="193"/>
                    <a:pt x="231" y="193"/>
                    <a:pt x="231" y="193"/>
                  </a:cubicBezTo>
                  <a:cubicBezTo>
                    <a:pt x="214" y="193"/>
                    <a:pt x="206" y="201"/>
                    <a:pt x="206" y="218"/>
                  </a:cubicBezTo>
                  <a:cubicBezTo>
                    <a:pt x="206" y="239"/>
                    <a:pt x="206" y="239"/>
                    <a:pt x="206" y="239"/>
                  </a:cubicBezTo>
                  <a:cubicBezTo>
                    <a:pt x="206" y="256"/>
                    <a:pt x="214" y="264"/>
                    <a:pt x="231" y="264"/>
                  </a:cubicBezTo>
                  <a:cubicBezTo>
                    <a:pt x="279" y="264"/>
                    <a:pt x="279" y="264"/>
                    <a:pt x="279" y="264"/>
                  </a:cubicBezTo>
                  <a:cubicBezTo>
                    <a:pt x="296" y="264"/>
                    <a:pt x="304" y="272"/>
                    <a:pt x="304" y="289"/>
                  </a:cubicBezTo>
                  <a:cubicBezTo>
                    <a:pt x="304" y="333"/>
                    <a:pt x="304" y="333"/>
                    <a:pt x="304" y="333"/>
                  </a:cubicBezTo>
                  <a:cubicBezTo>
                    <a:pt x="304" y="348"/>
                    <a:pt x="298" y="357"/>
                    <a:pt x="286" y="362"/>
                  </a:cubicBezTo>
                  <a:cubicBezTo>
                    <a:pt x="267" y="372"/>
                    <a:pt x="246" y="376"/>
                    <a:pt x="224" y="376"/>
                  </a:cubicBezTo>
                  <a:cubicBezTo>
                    <a:pt x="197" y="376"/>
                    <a:pt x="171" y="369"/>
                    <a:pt x="148" y="356"/>
                  </a:cubicBezTo>
                  <a:cubicBezTo>
                    <a:pt x="124" y="342"/>
                    <a:pt x="106" y="323"/>
                    <a:pt x="92" y="300"/>
                  </a:cubicBezTo>
                  <a:cubicBezTo>
                    <a:pt x="79" y="277"/>
                    <a:pt x="72" y="251"/>
                    <a:pt x="72" y="224"/>
                  </a:cubicBezTo>
                  <a:cubicBezTo>
                    <a:pt x="72" y="196"/>
                    <a:pt x="79" y="171"/>
                    <a:pt x="92" y="147"/>
                  </a:cubicBezTo>
                  <a:cubicBezTo>
                    <a:pt x="106" y="124"/>
                    <a:pt x="124" y="105"/>
                    <a:pt x="148" y="92"/>
                  </a:cubicBezTo>
                  <a:cubicBezTo>
                    <a:pt x="171" y="78"/>
                    <a:pt x="197" y="71"/>
                    <a:pt x="224" y="71"/>
                  </a:cubicBezTo>
                  <a:cubicBezTo>
                    <a:pt x="258" y="71"/>
                    <a:pt x="288" y="81"/>
                    <a:pt x="316" y="102"/>
                  </a:cubicBezTo>
                  <a:cubicBezTo>
                    <a:pt x="324" y="108"/>
                    <a:pt x="324" y="108"/>
                    <a:pt x="324" y="108"/>
                  </a:cubicBezTo>
                  <a:cubicBezTo>
                    <a:pt x="330" y="113"/>
                    <a:pt x="335" y="115"/>
                    <a:pt x="340" y="115"/>
                  </a:cubicBezTo>
                  <a:cubicBezTo>
                    <a:pt x="347" y="115"/>
                    <a:pt x="354" y="111"/>
                    <a:pt x="359" y="104"/>
                  </a:cubicBezTo>
                  <a:cubicBezTo>
                    <a:pt x="372" y="86"/>
                    <a:pt x="372" y="86"/>
                    <a:pt x="372" y="86"/>
                  </a:cubicBezTo>
                  <a:cubicBezTo>
                    <a:pt x="378" y="80"/>
                    <a:pt x="380" y="74"/>
                    <a:pt x="380" y="68"/>
                  </a:cubicBezTo>
                  <a:cubicBezTo>
                    <a:pt x="380" y="63"/>
                    <a:pt x="378" y="59"/>
                    <a:pt x="373" y="55"/>
                  </a:cubicBezTo>
                  <a:cubicBezTo>
                    <a:pt x="359" y="44"/>
                    <a:pt x="359" y="44"/>
                    <a:pt x="359" y="44"/>
                  </a:cubicBezTo>
                  <a:cubicBezTo>
                    <a:pt x="319" y="15"/>
                    <a:pt x="274" y="0"/>
                    <a:pt x="224" y="0"/>
                  </a:cubicBezTo>
                  <a:cubicBezTo>
                    <a:pt x="194" y="0"/>
                    <a:pt x="165" y="6"/>
                    <a:pt x="137" y="17"/>
                  </a:cubicBezTo>
                  <a:cubicBezTo>
                    <a:pt x="109" y="29"/>
                    <a:pt x="86" y="45"/>
                    <a:pt x="66" y="65"/>
                  </a:cubicBezTo>
                  <a:cubicBezTo>
                    <a:pt x="45" y="85"/>
                    <a:pt x="30" y="109"/>
                    <a:pt x="18" y="137"/>
                  </a:cubicBezTo>
                  <a:cubicBezTo>
                    <a:pt x="6" y="164"/>
                    <a:pt x="0" y="193"/>
                    <a:pt x="0" y="224"/>
                  </a:cubicBezTo>
                  <a:cubicBezTo>
                    <a:pt x="0" y="254"/>
                    <a:pt x="6" y="283"/>
                    <a:pt x="18" y="311"/>
                  </a:cubicBezTo>
                  <a:cubicBezTo>
                    <a:pt x="30" y="338"/>
                    <a:pt x="45" y="362"/>
                    <a:pt x="66" y="382"/>
                  </a:cubicBezTo>
                  <a:cubicBezTo>
                    <a:pt x="86" y="402"/>
                    <a:pt x="109" y="418"/>
                    <a:pt x="137" y="430"/>
                  </a:cubicBezTo>
                  <a:cubicBezTo>
                    <a:pt x="165" y="442"/>
                    <a:pt x="194" y="448"/>
                    <a:pt x="224" y="448"/>
                  </a:cubicBezTo>
                  <a:cubicBezTo>
                    <a:pt x="276" y="448"/>
                    <a:pt x="322" y="432"/>
                    <a:pt x="362" y="400"/>
                  </a:cubicBezTo>
                  <a:cubicBezTo>
                    <a:pt x="371" y="393"/>
                    <a:pt x="376" y="383"/>
                    <a:pt x="376" y="371"/>
                  </a:cubicBezTo>
                  <a:cubicBezTo>
                    <a:pt x="376" y="218"/>
                    <a:pt x="376" y="218"/>
                    <a:pt x="376" y="218"/>
                  </a:cubicBezTo>
                  <a:cubicBezTo>
                    <a:pt x="376" y="201"/>
                    <a:pt x="368" y="193"/>
                    <a:pt x="351" y="193"/>
                  </a:cubicBezTo>
                  <a:close/>
                </a:path>
              </a:pathLst>
            </a:custGeom>
            <a:solidFill>
              <a:srgbClr val="000000"/>
            </a:solidFill>
            <a:ln>
              <a:noFill/>
            </a:ln>
          </p:spPr>
          <p:txBody>
            <a:bodyPr vert="horz" wrap="square" lIns="91440" tIns="45720" rIns="91440" bIns="45720" numCol="1" anchor="t" anchorCtr="0" compatLnSpc="1">
              <a:prstTxWarp prst="textNoShape">
                <a:avLst/>
              </a:prstTxWarp>
            </a:bodyPr>
            <a:lstStyle/>
            <a:p>
              <a:endParaRPr lang="en-US"/>
            </a:p>
          </p:txBody>
        </p:sp>
        <p:sp>
          <p:nvSpPr>
            <p:cNvPr id="24" name="Freeform 58"/>
            <p:cNvSpPr>
              <a:spLocks/>
            </p:cNvSpPr>
            <p:nvPr/>
          </p:nvSpPr>
          <p:spPr bwMode="auto">
            <a:xfrm>
              <a:off x="164724" y="-1741312"/>
              <a:ext cx="1157343" cy="1546443"/>
            </a:xfrm>
            <a:custGeom>
              <a:avLst/>
              <a:gdLst>
                <a:gd name="T0" fmla="*/ 712 w 737"/>
                <a:gd name="T1" fmla="*/ 548 h 984"/>
                <a:gd name="T2" fmla="*/ 692 w 737"/>
                <a:gd name="T3" fmla="*/ 548 h 984"/>
                <a:gd name="T4" fmla="*/ 667 w 737"/>
                <a:gd name="T5" fmla="*/ 573 h 984"/>
                <a:gd name="T6" fmla="*/ 667 w 737"/>
                <a:gd name="T7" fmla="*/ 816 h 984"/>
                <a:gd name="T8" fmla="*/ 657 w 737"/>
                <a:gd name="T9" fmla="*/ 838 h 984"/>
                <a:gd name="T10" fmla="*/ 653 w 737"/>
                <a:gd name="T11" fmla="*/ 838 h 984"/>
                <a:gd name="T12" fmla="*/ 636 w 737"/>
                <a:gd name="T13" fmla="*/ 825 h 984"/>
                <a:gd name="T14" fmla="*/ 460 w 737"/>
                <a:gd name="T15" fmla="*/ 565 h 984"/>
                <a:gd name="T16" fmla="*/ 458 w 737"/>
                <a:gd name="T17" fmla="*/ 563 h 984"/>
                <a:gd name="T18" fmla="*/ 372 w 737"/>
                <a:gd name="T19" fmla="*/ 436 h 984"/>
                <a:gd name="T20" fmla="*/ 364 w 737"/>
                <a:gd name="T21" fmla="*/ 410 h 984"/>
                <a:gd name="T22" fmla="*/ 364 w 737"/>
                <a:gd name="T23" fmla="*/ 25 h 984"/>
                <a:gd name="T24" fmla="*/ 339 w 737"/>
                <a:gd name="T25" fmla="*/ 0 h 984"/>
                <a:gd name="T26" fmla="*/ 320 w 737"/>
                <a:gd name="T27" fmla="*/ 0 h 984"/>
                <a:gd name="T28" fmla="*/ 295 w 737"/>
                <a:gd name="T29" fmla="*/ 25 h 984"/>
                <a:gd name="T30" fmla="*/ 295 w 737"/>
                <a:gd name="T31" fmla="*/ 267 h 984"/>
                <a:gd name="T32" fmla="*/ 285 w 737"/>
                <a:gd name="T33" fmla="*/ 289 h 984"/>
                <a:gd name="T34" fmla="*/ 281 w 737"/>
                <a:gd name="T35" fmla="*/ 289 h 984"/>
                <a:gd name="T36" fmla="*/ 266 w 737"/>
                <a:gd name="T37" fmla="*/ 280 h 984"/>
                <a:gd name="T38" fmla="*/ 87 w 737"/>
                <a:gd name="T39" fmla="*/ 16 h 984"/>
                <a:gd name="T40" fmla="*/ 57 w 737"/>
                <a:gd name="T41" fmla="*/ 0 h 984"/>
                <a:gd name="T42" fmla="*/ 25 w 737"/>
                <a:gd name="T43" fmla="*/ 0 h 984"/>
                <a:gd name="T44" fmla="*/ 0 w 737"/>
                <a:gd name="T45" fmla="*/ 25 h 984"/>
                <a:gd name="T46" fmla="*/ 0 w 737"/>
                <a:gd name="T47" fmla="*/ 410 h 984"/>
                <a:gd name="T48" fmla="*/ 25 w 737"/>
                <a:gd name="T49" fmla="*/ 435 h 984"/>
                <a:gd name="T50" fmla="*/ 44 w 737"/>
                <a:gd name="T51" fmla="*/ 435 h 984"/>
                <a:gd name="T52" fmla="*/ 69 w 737"/>
                <a:gd name="T53" fmla="*/ 410 h 984"/>
                <a:gd name="T54" fmla="*/ 69 w 737"/>
                <a:gd name="T55" fmla="*/ 168 h 984"/>
                <a:gd name="T56" fmla="*/ 79 w 737"/>
                <a:gd name="T57" fmla="*/ 146 h 984"/>
                <a:gd name="T58" fmla="*/ 83 w 737"/>
                <a:gd name="T59" fmla="*/ 146 h 984"/>
                <a:gd name="T60" fmla="*/ 100 w 737"/>
                <a:gd name="T61" fmla="*/ 159 h 984"/>
                <a:gd name="T62" fmla="*/ 276 w 737"/>
                <a:gd name="T63" fmla="*/ 419 h 984"/>
                <a:gd name="T64" fmla="*/ 278 w 737"/>
                <a:gd name="T65" fmla="*/ 421 h 984"/>
                <a:gd name="T66" fmla="*/ 364 w 737"/>
                <a:gd name="T67" fmla="*/ 548 h 984"/>
                <a:gd name="T68" fmla="*/ 372 w 737"/>
                <a:gd name="T69" fmla="*/ 574 h 984"/>
                <a:gd name="T70" fmla="*/ 372 w 737"/>
                <a:gd name="T71" fmla="*/ 959 h 984"/>
                <a:gd name="T72" fmla="*/ 397 w 737"/>
                <a:gd name="T73" fmla="*/ 984 h 984"/>
                <a:gd name="T74" fmla="*/ 417 w 737"/>
                <a:gd name="T75" fmla="*/ 984 h 984"/>
                <a:gd name="T76" fmla="*/ 442 w 737"/>
                <a:gd name="T77" fmla="*/ 959 h 984"/>
                <a:gd name="T78" fmla="*/ 442 w 737"/>
                <a:gd name="T79" fmla="*/ 716 h 984"/>
                <a:gd name="T80" fmla="*/ 452 w 737"/>
                <a:gd name="T81" fmla="*/ 695 h 984"/>
                <a:gd name="T82" fmla="*/ 455 w 737"/>
                <a:gd name="T83" fmla="*/ 694 h 984"/>
                <a:gd name="T84" fmla="*/ 470 w 737"/>
                <a:gd name="T85" fmla="*/ 704 h 984"/>
                <a:gd name="T86" fmla="*/ 649 w 737"/>
                <a:gd name="T87" fmla="*/ 968 h 984"/>
                <a:gd name="T88" fmla="*/ 679 w 737"/>
                <a:gd name="T89" fmla="*/ 984 h 984"/>
                <a:gd name="T90" fmla="*/ 712 w 737"/>
                <a:gd name="T91" fmla="*/ 984 h 984"/>
                <a:gd name="T92" fmla="*/ 737 w 737"/>
                <a:gd name="T93" fmla="*/ 959 h 984"/>
                <a:gd name="T94" fmla="*/ 737 w 737"/>
                <a:gd name="T95" fmla="*/ 573 h 984"/>
                <a:gd name="T96" fmla="*/ 712 w 737"/>
                <a:gd name="T97" fmla="*/ 548 h 9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737" h="984">
                  <a:moveTo>
                    <a:pt x="712" y="548"/>
                  </a:moveTo>
                  <a:cubicBezTo>
                    <a:pt x="692" y="548"/>
                    <a:pt x="692" y="548"/>
                    <a:pt x="692" y="548"/>
                  </a:cubicBezTo>
                  <a:cubicBezTo>
                    <a:pt x="678" y="548"/>
                    <a:pt x="667" y="559"/>
                    <a:pt x="667" y="573"/>
                  </a:cubicBezTo>
                  <a:cubicBezTo>
                    <a:pt x="667" y="816"/>
                    <a:pt x="667" y="816"/>
                    <a:pt x="667" y="816"/>
                  </a:cubicBezTo>
                  <a:cubicBezTo>
                    <a:pt x="667" y="828"/>
                    <a:pt x="664" y="836"/>
                    <a:pt x="657" y="838"/>
                  </a:cubicBezTo>
                  <a:cubicBezTo>
                    <a:pt x="656" y="838"/>
                    <a:pt x="655" y="838"/>
                    <a:pt x="653" y="838"/>
                  </a:cubicBezTo>
                  <a:cubicBezTo>
                    <a:pt x="648" y="838"/>
                    <a:pt x="642" y="834"/>
                    <a:pt x="636" y="825"/>
                  </a:cubicBezTo>
                  <a:cubicBezTo>
                    <a:pt x="460" y="565"/>
                    <a:pt x="460" y="565"/>
                    <a:pt x="460" y="565"/>
                  </a:cubicBezTo>
                  <a:cubicBezTo>
                    <a:pt x="459" y="564"/>
                    <a:pt x="459" y="564"/>
                    <a:pt x="458" y="563"/>
                  </a:cubicBezTo>
                  <a:cubicBezTo>
                    <a:pt x="372" y="436"/>
                    <a:pt x="372" y="436"/>
                    <a:pt x="372" y="436"/>
                  </a:cubicBezTo>
                  <a:cubicBezTo>
                    <a:pt x="367" y="428"/>
                    <a:pt x="364" y="419"/>
                    <a:pt x="364" y="410"/>
                  </a:cubicBezTo>
                  <a:cubicBezTo>
                    <a:pt x="364" y="25"/>
                    <a:pt x="364" y="25"/>
                    <a:pt x="364" y="25"/>
                  </a:cubicBezTo>
                  <a:cubicBezTo>
                    <a:pt x="364" y="11"/>
                    <a:pt x="353" y="0"/>
                    <a:pt x="339" y="0"/>
                  </a:cubicBezTo>
                  <a:cubicBezTo>
                    <a:pt x="320" y="0"/>
                    <a:pt x="320" y="0"/>
                    <a:pt x="320" y="0"/>
                  </a:cubicBezTo>
                  <a:cubicBezTo>
                    <a:pt x="306" y="0"/>
                    <a:pt x="295" y="11"/>
                    <a:pt x="295" y="25"/>
                  </a:cubicBezTo>
                  <a:cubicBezTo>
                    <a:pt x="295" y="267"/>
                    <a:pt x="295" y="267"/>
                    <a:pt x="295" y="267"/>
                  </a:cubicBezTo>
                  <a:cubicBezTo>
                    <a:pt x="295" y="280"/>
                    <a:pt x="292" y="287"/>
                    <a:pt x="285" y="289"/>
                  </a:cubicBezTo>
                  <a:cubicBezTo>
                    <a:pt x="283" y="289"/>
                    <a:pt x="282" y="289"/>
                    <a:pt x="281" y="289"/>
                  </a:cubicBezTo>
                  <a:cubicBezTo>
                    <a:pt x="276" y="289"/>
                    <a:pt x="271" y="286"/>
                    <a:pt x="266" y="280"/>
                  </a:cubicBezTo>
                  <a:cubicBezTo>
                    <a:pt x="87" y="16"/>
                    <a:pt x="87" y="16"/>
                    <a:pt x="87" y="16"/>
                  </a:cubicBezTo>
                  <a:cubicBezTo>
                    <a:pt x="80" y="5"/>
                    <a:pt x="70" y="0"/>
                    <a:pt x="57" y="0"/>
                  </a:cubicBezTo>
                  <a:cubicBezTo>
                    <a:pt x="25" y="0"/>
                    <a:pt x="25" y="0"/>
                    <a:pt x="25" y="0"/>
                  </a:cubicBezTo>
                  <a:cubicBezTo>
                    <a:pt x="11" y="0"/>
                    <a:pt x="0" y="11"/>
                    <a:pt x="0" y="25"/>
                  </a:cubicBezTo>
                  <a:cubicBezTo>
                    <a:pt x="0" y="410"/>
                    <a:pt x="0" y="410"/>
                    <a:pt x="0" y="410"/>
                  </a:cubicBezTo>
                  <a:cubicBezTo>
                    <a:pt x="0" y="424"/>
                    <a:pt x="11" y="435"/>
                    <a:pt x="25" y="435"/>
                  </a:cubicBezTo>
                  <a:cubicBezTo>
                    <a:pt x="44" y="435"/>
                    <a:pt x="44" y="435"/>
                    <a:pt x="44" y="435"/>
                  </a:cubicBezTo>
                  <a:cubicBezTo>
                    <a:pt x="58" y="435"/>
                    <a:pt x="69" y="424"/>
                    <a:pt x="69" y="410"/>
                  </a:cubicBezTo>
                  <a:cubicBezTo>
                    <a:pt x="69" y="168"/>
                    <a:pt x="69" y="168"/>
                    <a:pt x="69" y="168"/>
                  </a:cubicBezTo>
                  <a:cubicBezTo>
                    <a:pt x="69" y="156"/>
                    <a:pt x="72" y="148"/>
                    <a:pt x="79" y="146"/>
                  </a:cubicBezTo>
                  <a:cubicBezTo>
                    <a:pt x="80" y="146"/>
                    <a:pt x="82" y="146"/>
                    <a:pt x="83" y="146"/>
                  </a:cubicBezTo>
                  <a:cubicBezTo>
                    <a:pt x="89" y="146"/>
                    <a:pt x="94" y="150"/>
                    <a:pt x="100" y="159"/>
                  </a:cubicBezTo>
                  <a:cubicBezTo>
                    <a:pt x="276" y="419"/>
                    <a:pt x="276" y="419"/>
                    <a:pt x="276" y="419"/>
                  </a:cubicBezTo>
                  <a:cubicBezTo>
                    <a:pt x="277" y="420"/>
                    <a:pt x="277" y="420"/>
                    <a:pt x="278" y="421"/>
                  </a:cubicBezTo>
                  <a:cubicBezTo>
                    <a:pt x="364" y="548"/>
                    <a:pt x="364" y="548"/>
                    <a:pt x="364" y="548"/>
                  </a:cubicBezTo>
                  <a:cubicBezTo>
                    <a:pt x="369" y="556"/>
                    <a:pt x="372" y="565"/>
                    <a:pt x="372" y="574"/>
                  </a:cubicBezTo>
                  <a:cubicBezTo>
                    <a:pt x="372" y="959"/>
                    <a:pt x="372" y="959"/>
                    <a:pt x="372" y="959"/>
                  </a:cubicBezTo>
                  <a:cubicBezTo>
                    <a:pt x="372" y="973"/>
                    <a:pt x="383" y="984"/>
                    <a:pt x="397" y="984"/>
                  </a:cubicBezTo>
                  <a:cubicBezTo>
                    <a:pt x="417" y="984"/>
                    <a:pt x="417" y="984"/>
                    <a:pt x="417" y="984"/>
                  </a:cubicBezTo>
                  <a:cubicBezTo>
                    <a:pt x="430" y="984"/>
                    <a:pt x="442" y="973"/>
                    <a:pt x="442" y="959"/>
                  </a:cubicBezTo>
                  <a:cubicBezTo>
                    <a:pt x="442" y="716"/>
                    <a:pt x="442" y="716"/>
                    <a:pt x="442" y="716"/>
                  </a:cubicBezTo>
                  <a:cubicBezTo>
                    <a:pt x="441" y="704"/>
                    <a:pt x="445" y="697"/>
                    <a:pt x="452" y="695"/>
                  </a:cubicBezTo>
                  <a:cubicBezTo>
                    <a:pt x="453" y="695"/>
                    <a:pt x="454" y="694"/>
                    <a:pt x="455" y="694"/>
                  </a:cubicBezTo>
                  <a:cubicBezTo>
                    <a:pt x="460" y="694"/>
                    <a:pt x="465" y="698"/>
                    <a:pt x="470" y="704"/>
                  </a:cubicBezTo>
                  <a:cubicBezTo>
                    <a:pt x="649" y="968"/>
                    <a:pt x="649" y="968"/>
                    <a:pt x="649" y="968"/>
                  </a:cubicBezTo>
                  <a:cubicBezTo>
                    <a:pt x="656" y="979"/>
                    <a:pt x="666" y="984"/>
                    <a:pt x="679" y="984"/>
                  </a:cubicBezTo>
                  <a:cubicBezTo>
                    <a:pt x="712" y="984"/>
                    <a:pt x="712" y="984"/>
                    <a:pt x="712" y="984"/>
                  </a:cubicBezTo>
                  <a:cubicBezTo>
                    <a:pt x="725" y="984"/>
                    <a:pt x="737" y="973"/>
                    <a:pt x="737" y="959"/>
                  </a:cubicBezTo>
                  <a:cubicBezTo>
                    <a:pt x="737" y="573"/>
                    <a:pt x="737" y="573"/>
                    <a:pt x="737" y="573"/>
                  </a:cubicBezTo>
                  <a:cubicBezTo>
                    <a:pt x="737" y="559"/>
                    <a:pt x="725" y="548"/>
                    <a:pt x="712" y="548"/>
                  </a:cubicBezTo>
                  <a:close/>
                </a:path>
              </a:pathLst>
            </a:custGeom>
            <a:solidFill>
              <a:srgbClr val="000000"/>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59"/>
            <p:cNvSpPr>
              <a:spLocks/>
            </p:cNvSpPr>
            <p:nvPr/>
          </p:nvSpPr>
          <p:spPr bwMode="auto">
            <a:xfrm>
              <a:off x="-1287433" y="-880112"/>
              <a:ext cx="505300" cy="111551"/>
            </a:xfrm>
            <a:custGeom>
              <a:avLst/>
              <a:gdLst>
                <a:gd name="T0" fmla="*/ 297 w 322"/>
                <a:gd name="T1" fmla="*/ 0 h 71"/>
                <a:gd name="T2" fmla="*/ 25 w 322"/>
                <a:gd name="T3" fmla="*/ 0 h 71"/>
                <a:gd name="T4" fmla="*/ 0 w 322"/>
                <a:gd name="T5" fmla="*/ 25 h 71"/>
                <a:gd name="T6" fmla="*/ 0 w 322"/>
                <a:gd name="T7" fmla="*/ 47 h 71"/>
                <a:gd name="T8" fmla="*/ 25 w 322"/>
                <a:gd name="T9" fmla="*/ 71 h 71"/>
                <a:gd name="T10" fmla="*/ 297 w 322"/>
                <a:gd name="T11" fmla="*/ 71 h 71"/>
                <a:gd name="T12" fmla="*/ 322 w 322"/>
                <a:gd name="T13" fmla="*/ 47 h 71"/>
                <a:gd name="T14" fmla="*/ 322 w 322"/>
                <a:gd name="T15" fmla="*/ 25 h 71"/>
                <a:gd name="T16" fmla="*/ 297 w 322"/>
                <a:gd name="T17" fmla="*/ 0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2" h="71">
                  <a:moveTo>
                    <a:pt x="297" y="0"/>
                  </a:moveTo>
                  <a:cubicBezTo>
                    <a:pt x="25" y="0"/>
                    <a:pt x="25" y="0"/>
                    <a:pt x="25" y="0"/>
                  </a:cubicBezTo>
                  <a:cubicBezTo>
                    <a:pt x="8" y="0"/>
                    <a:pt x="0" y="8"/>
                    <a:pt x="0" y="25"/>
                  </a:cubicBezTo>
                  <a:cubicBezTo>
                    <a:pt x="0" y="47"/>
                    <a:pt x="0" y="47"/>
                    <a:pt x="0" y="47"/>
                  </a:cubicBezTo>
                  <a:cubicBezTo>
                    <a:pt x="0" y="63"/>
                    <a:pt x="8" y="71"/>
                    <a:pt x="25" y="71"/>
                  </a:cubicBezTo>
                  <a:cubicBezTo>
                    <a:pt x="297" y="71"/>
                    <a:pt x="297" y="71"/>
                    <a:pt x="297" y="71"/>
                  </a:cubicBezTo>
                  <a:cubicBezTo>
                    <a:pt x="314" y="71"/>
                    <a:pt x="322" y="63"/>
                    <a:pt x="322" y="47"/>
                  </a:cubicBezTo>
                  <a:cubicBezTo>
                    <a:pt x="322" y="25"/>
                    <a:pt x="322" y="25"/>
                    <a:pt x="322" y="25"/>
                  </a:cubicBezTo>
                  <a:cubicBezTo>
                    <a:pt x="322" y="8"/>
                    <a:pt x="314" y="0"/>
                    <a:pt x="297" y="0"/>
                  </a:cubicBezTo>
                  <a:close/>
                </a:path>
              </a:pathLst>
            </a:custGeom>
            <a:solidFill>
              <a:srgbClr val="000000"/>
            </a:solidFill>
            <a:ln>
              <a:noFill/>
            </a:ln>
          </p:spPr>
          <p:txBody>
            <a:bodyPr vert="horz" wrap="square" lIns="91440" tIns="45720" rIns="91440" bIns="45720" numCol="1" anchor="t" anchorCtr="0" compatLnSpc="1">
              <a:prstTxWarp prst="textNoShape">
                <a:avLst/>
              </a:prstTxWarp>
            </a:bodyPr>
            <a:lstStyle/>
            <a:p>
              <a:endParaRPr lang="en-US"/>
            </a:p>
          </p:txBody>
        </p:sp>
        <p:sp>
          <p:nvSpPr>
            <p:cNvPr id="26" name="Freeform 60"/>
            <p:cNvSpPr>
              <a:spLocks/>
            </p:cNvSpPr>
            <p:nvPr/>
          </p:nvSpPr>
          <p:spPr bwMode="auto">
            <a:xfrm>
              <a:off x="-1287433" y="-307749"/>
              <a:ext cx="505300" cy="111551"/>
            </a:xfrm>
            <a:custGeom>
              <a:avLst/>
              <a:gdLst>
                <a:gd name="T0" fmla="*/ 297 w 322"/>
                <a:gd name="T1" fmla="*/ 0 h 71"/>
                <a:gd name="T2" fmla="*/ 25 w 322"/>
                <a:gd name="T3" fmla="*/ 0 h 71"/>
                <a:gd name="T4" fmla="*/ 0 w 322"/>
                <a:gd name="T5" fmla="*/ 25 h 71"/>
                <a:gd name="T6" fmla="*/ 0 w 322"/>
                <a:gd name="T7" fmla="*/ 47 h 71"/>
                <a:gd name="T8" fmla="*/ 25 w 322"/>
                <a:gd name="T9" fmla="*/ 71 h 71"/>
                <a:gd name="T10" fmla="*/ 297 w 322"/>
                <a:gd name="T11" fmla="*/ 71 h 71"/>
                <a:gd name="T12" fmla="*/ 322 w 322"/>
                <a:gd name="T13" fmla="*/ 47 h 71"/>
                <a:gd name="T14" fmla="*/ 322 w 322"/>
                <a:gd name="T15" fmla="*/ 25 h 71"/>
                <a:gd name="T16" fmla="*/ 297 w 322"/>
                <a:gd name="T17" fmla="*/ 0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2" h="71">
                  <a:moveTo>
                    <a:pt x="297" y="0"/>
                  </a:moveTo>
                  <a:cubicBezTo>
                    <a:pt x="25" y="0"/>
                    <a:pt x="25" y="0"/>
                    <a:pt x="25" y="0"/>
                  </a:cubicBezTo>
                  <a:cubicBezTo>
                    <a:pt x="8" y="0"/>
                    <a:pt x="0" y="8"/>
                    <a:pt x="0" y="25"/>
                  </a:cubicBezTo>
                  <a:cubicBezTo>
                    <a:pt x="0" y="47"/>
                    <a:pt x="0" y="47"/>
                    <a:pt x="0" y="47"/>
                  </a:cubicBezTo>
                  <a:cubicBezTo>
                    <a:pt x="0" y="63"/>
                    <a:pt x="8" y="71"/>
                    <a:pt x="25" y="71"/>
                  </a:cubicBezTo>
                  <a:cubicBezTo>
                    <a:pt x="297" y="71"/>
                    <a:pt x="297" y="71"/>
                    <a:pt x="297" y="71"/>
                  </a:cubicBezTo>
                  <a:cubicBezTo>
                    <a:pt x="314" y="71"/>
                    <a:pt x="322" y="63"/>
                    <a:pt x="322" y="47"/>
                  </a:cubicBezTo>
                  <a:cubicBezTo>
                    <a:pt x="322" y="25"/>
                    <a:pt x="322" y="25"/>
                    <a:pt x="322" y="25"/>
                  </a:cubicBezTo>
                  <a:cubicBezTo>
                    <a:pt x="322" y="8"/>
                    <a:pt x="314" y="0"/>
                    <a:pt x="297" y="0"/>
                  </a:cubicBezTo>
                  <a:close/>
                </a:path>
              </a:pathLst>
            </a:custGeom>
            <a:solidFill>
              <a:srgbClr val="000000"/>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61"/>
            <p:cNvSpPr>
              <a:spLocks/>
            </p:cNvSpPr>
            <p:nvPr/>
          </p:nvSpPr>
          <p:spPr bwMode="auto">
            <a:xfrm>
              <a:off x="-1287433" y="-593930"/>
              <a:ext cx="375157" cy="111551"/>
            </a:xfrm>
            <a:custGeom>
              <a:avLst/>
              <a:gdLst>
                <a:gd name="T0" fmla="*/ 25 w 239"/>
                <a:gd name="T1" fmla="*/ 71 h 71"/>
                <a:gd name="T2" fmla="*/ 214 w 239"/>
                <a:gd name="T3" fmla="*/ 71 h 71"/>
                <a:gd name="T4" fmla="*/ 239 w 239"/>
                <a:gd name="T5" fmla="*/ 47 h 71"/>
                <a:gd name="T6" fmla="*/ 239 w 239"/>
                <a:gd name="T7" fmla="*/ 25 h 71"/>
                <a:gd name="T8" fmla="*/ 214 w 239"/>
                <a:gd name="T9" fmla="*/ 0 h 71"/>
                <a:gd name="T10" fmla="*/ 25 w 239"/>
                <a:gd name="T11" fmla="*/ 0 h 71"/>
                <a:gd name="T12" fmla="*/ 0 w 239"/>
                <a:gd name="T13" fmla="*/ 25 h 71"/>
                <a:gd name="T14" fmla="*/ 0 w 239"/>
                <a:gd name="T15" fmla="*/ 47 h 71"/>
                <a:gd name="T16" fmla="*/ 25 w 239"/>
                <a:gd name="T17" fmla="*/ 71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9" h="71">
                  <a:moveTo>
                    <a:pt x="25" y="71"/>
                  </a:moveTo>
                  <a:cubicBezTo>
                    <a:pt x="214" y="71"/>
                    <a:pt x="214" y="71"/>
                    <a:pt x="214" y="71"/>
                  </a:cubicBezTo>
                  <a:cubicBezTo>
                    <a:pt x="231" y="71"/>
                    <a:pt x="239" y="63"/>
                    <a:pt x="239" y="47"/>
                  </a:cubicBezTo>
                  <a:cubicBezTo>
                    <a:pt x="239" y="25"/>
                    <a:pt x="239" y="25"/>
                    <a:pt x="239" y="25"/>
                  </a:cubicBezTo>
                  <a:cubicBezTo>
                    <a:pt x="239" y="8"/>
                    <a:pt x="231" y="0"/>
                    <a:pt x="214" y="0"/>
                  </a:cubicBezTo>
                  <a:cubicBezTo>
                    <a:pt x="25" y="0"/>
                    <a:pt x="25" y="0"/>
                    <a:pt x="25" y="0"/>
                  </a:cubicBezTo>
                  <a:cubicBezTo>
                    <a:pt x="8" y="0"/>
                    <a:pt x="0" y="8"/>
                    <a:pt x="0" y="25"/>
                  </a:cubicBezTo>
                  <a:cubicBezTo>
                    <a:pt x="0" y="47"/>
                    <a:pt x="0" y="47"/>
                    <a:pt x="0" y="47"/>
                  </a:cubicBezTo>
                  <a:cubicBezTo>
                    <a:pt x="0" y="63"/>
                    <a:pt x="8" y="71"/>
                    <a:pt x="25" y="71"/>
                  </a:cubicBezTo>
                  <a:close/>
                </a:path>
              </a:pathLst>
            </a:custGeom>
            <a:solidFill>
              <a:srgbClr val="000000"/>
            </a:solidFill>
            <a:ln>
              <a:noFill/>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537005997"/>
      </p:ext>
    </p:extLst>
  </p:cSld>
  <p:clrMap bg1="lt1" tx1="dk1" bg2="lt2" tx2="dk2" accent1="accent1" accent2="accent2" accent3="accent3" accent4="accent4" accent5="accent5" accent6="accent6" hlink="hlink" folHlink="folHlink"/>
  <p:notesStyle>
    <a:lvl1pPr marL="115888" indent="-115888" algn="l" defTabSz="914400" rtl="0" eaLnBrk="1" latinLnBrk="0" hangingPunct="1">
      <a:lnSpc>
        <a:spcPct val="90000"/>
      </a:lnSpc>
      <a:spcBef>
        <a:spcPts val="600"/>
      </a:spcBef>
      <a:buFont typeface="Arial" panose="020B0604020202020204" pitchFamily="34" charset="0"/>
      <a:buChar char="•"/>
      <a:defRPr sz="1200" kern="1200">
        <a:solidFill>
          <a:schemeClr val="tx1"/>
        </a:solidFill>
        <a:latin typeface="+mn-lt"/>
        <a:ea typeface="+mn-ea"/>
        <a:cs typeface="+mn-cs"/>
      </a:defRPr>
    </a:lvl1pPr>
    <a:lvl2pPr marL="231775" indent="-115888" algn="l" defTabSz="914400" rtl="0" eaLnBrk="1" latinLnBrk="0" hangingPunct="1">
      <a:lnSpc>
        <a:spcPct val="90000"/>
      </a:lnSpc>
      <a:spcBef>
        <a:spcPts val="600"/>
      </a:spcBef>
      <a:buFont typeface="Arial" panose="020B0604020202020204" pitchFamily="34" charset="0"/>
      <a:buChar char="–"/>
      <a:defRPr sz="1100" kern="1200">
        <a:solidFill>
          <a:schemeClr val="tx1"/>
        </a:solidFill>
        <a:latin typeface="+mn-lt"/>
        <a:ea typeface="+mn-ea"/>
        <a:cs typeface="+mn-cs"/>
      </a:defRPr>
    </a:lvl2pPr>
    <a:lvl3pPr marL="347663" indent="-115888" algn="l" defTabSz="914400" rtl="0" eaLnBrk="1" latinLnBrk="0" hangingPunct="1">
      <a:lnSpc>
        <a:spcPct val="90000"/>
      </a:lnSpc>
      <a:spcBef>
        <a:spcPts val="600"/>
      </a:spcBef>
      <a:buFont typeface="Arial" panose="020B0604020202020204" pitchFamily="34" charset="0"/>
      <a:buChar char="•"/>
      <a:defRPr sz="1000" kern="1200">
        <a:solidFill>
          <a:schemeClr val="tx1"/>
        </a:solidFill>
        <a:latin typeface="+mn-lt"/>
        <a:ea typeface="+mn-ea"/>
        <a:cs typeface="+mn-cs"/>
      </a:defRPr>
    </a:lvl3pPr>
    <a:lvl4pPr marL="463550" indent="-115888" algn="l" defTabSz="914400" rtl="0" eaLnBrk="1" latinLnBrk="0" hangingPunct="1">
      <a:lnSpc>
        <a:spcPct val="90000"/>
      </a:lnSpc>
      <a:spcBef>
        <a:spcPts val="600"/>
      </a:spcBef>
      <a:buFont typeface="Arial" panose="020B0604020202020204" pitchFamily="34" charset="0"/>
      <a:buChar char="–"/>
      <a:defRPr sz="900" kern="1200">
        <a:solidFill>
          <a:schemeClr val="tx1"/>
        </a:solidFill>
        <a:latin typeface="+mn-lt"/>
        <a:ea typeface="+mn-ea"/>
        <a:cs typeface="+mn-cs"/>
      </a:defRPr>
    </a:lvl4pPr>
    <a:lvl5pPr marL="566738" indent="-103188" algn="l" defTabSz="914400" rtl="0" eaLnBrk="1" latinLnBrk="0" hangingPunct="1">
      <a:lnSpc>
        <a:spcPct val="90000"/>
      </a:lnSpc>
      <a:spcBef>
        <a:spcPts val="600"/>
      </a:spcBef>
      <a:buFont typeface="Arial" panose="020B0604020202020204" pitchFamily="34" charset="0"/>
      <a:buChar char="•"/>
      <a:defRPr sz="8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image" Target="../media/image9.png"/></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381000"/>
            <a:ext cx="3792538" cy="21336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C0071CB-1EC4-43D7-BF24-299060341035}" type="slidenum">
              <a:rPr lang="en-US" smtClean="0"/>
              <a:pPr/>
              <a:t>1</a:t>
            </a:fld>
            <a:endParaRPr lang="en-US"/>
          </a:p>
        </p:txBody>
      </p:sp>
    </p:spTree>
    <p:extLst>
      <p:ext uri="{BB962C8B-B14F-4D97-AF65-F5344CB8AC3E}">
        <p14:creationId xmlns:p14="http://schemas.microsoft.com/office/powerpoint/2010/main" val="4546595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381000"/>
            <a:ext cx="3792538" cy="21336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lang="en-US" sz="1100" b="1" dirty="0"/>
              <a:t>QUESTIONS TO SUPPORT DISCOURSE:</a:t>
            </a:r>
          </a:p>
          <a:p>
            <a:pPr marL="0" marR="0" lvl="0"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lang="en-US" sz="1200" b="1" i="0" u="none" strike="noStrike" kern="1200" baseline="0" dirty="0">
                <a:solidFill>
                  <a:schemeClr val="tx1"/>
                </a:solidFill>
                <a:latin typeface="+mn-lt"/>
                <a:ea typeface="+mn-ea"/>
                <a:cs typeface="+mn-cs"/>
              </a:rPr>
              <a:t>Diagrams</a:t>
            </a:r>
            <a:endParaRPr lang="en-US" sz="1100" kern="1200" dirty="0">
              <a:solidFill>
                <a:schemeClr val="tx1"/>
              </a:solidFill>
              <a:effectLst/>
              <a:latin typeface="+mn-lt"/>
              <a:ea typeface="+mn-ea"/>
              <a:cs typeface="+mn-cs"/>
            </a:endParaRPr>
          </a:p>
          <a:p>
            <a:r>
              <a:rPr lang="en-US" sz="1200" b="0" i="0" u="none" strike="noStrike" kern="1200" baseline="0" dirty="0">
                <a:solidFill>
                  <a:schemeClr val="tx1"/>
                </a:solidFill>
                <a:latin typeface="+mn-lt"/>
                <a:ea typeface="+mn-ea"/>
                <a:cs typeface="+mn-cs"/>
              </a:rPr>
              <a:t>What is a negative rotation angle that would have the same results as the +45° rotation angle?</a:t>
            </a:r>
          </a:p>
          <a:p>
            <a:r>
              <a:rPr lang="en-US" sz="1200" b="0" i="0" u="none" strike="noStrike" kern="1200" baseline="0" dirty="0">
                <a:solidFill>
                  <a:schemeClr val="tx1"/>
                </a:solidFill>
                <a:latin typeface="+mn-lt"/>
                <a:ea typeface="+mn-ea"/>
                <a:cs typeface="+mn-cs"/>
              </a:rPr>
              <a:t>What is a positive rotation angle that would have the same results as the −60° rotation angle?</a:t>
            </a:r>
            <a:endParaRPr lang="en-US" sz="105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C0071CB-1EC4-43D7-BF24-299060341035}" type="slidenum">
              <a:rPr lang="en-US" smtClean="0"/>
              <a:pPr/>
              <a:t>10</a:t>
            </a:fld>
            <a:endParaRPr lang="en-US"/>
          </a:p>
        </p:txBody>
      </p:sp>
    </p:spTree>
    <p:extLst>
      <p:ext uri="{BB962C8B-B14F-4D97-AF65-F5344CB8AC3E}">
        <p14:creationId xmlns:p14="http://schemas.microsoft.com/office/powerpoint/2010/main" val="24192162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381000"/>
            <a:ext cx="3792538" cy="21336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lang="en-US" sz="1100" b="1" dirty="0"/>
              <a:t>QUESTIONS TO SUPPORT DISCOURSE:</a:t>
            </a:r>
          </a:p>
          <a:p>
            <a:pPr marL="0" marR="0" lvl="0"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lang="en-US" sz="1200" b="1" i="0" u="none" strike="noStrike" kern="1200" baseline="0" dirty="0">
                <a:solidFill>
                  <a:schemeClr val="tx1"/>
                </a:solidFill>
                <a:latin typeface="+mn-lt"/>
                <a:ea typeface="+mn-ea"/>
                <a:cs typeface="+mn-cs"/>
              </a:rPr>
              <a:t>Question 4</a:t>
            </a:r>
            <a:endParaRPr lang="en-US" sz="1100" kern="1200" dirty="0">
              <a:solidFill>
                <a:schemeClr val="tx1"/>
              </a:solidFill>
              <a:effectLst/>
              <a:latin typeface="+mn-lt"/>
              <a:ea typeface="+mn-ea"/>
              <a:cs typeface="+mn-cs"/>
            </a:endParaRPr>
          </a:p>
          <a:p>
            <a:r>
              <a:rPr lang="en-US" sz="1200" b="0" i="0" u="none" strike="noStrike" kern="1200" baseline="0" dirty="0">
                <a:solidFill>
                  <a:schemeClr val="tx1"/>
                </a:solidFill>
                <a:latin typeface="+mn-lt"/>
                <a:ea typeface="+mn-ea"/>
                <a:cs typeface="+mn-cs"/>
              </a:rPr>
              <a:t>How did you know the rotation angle was negative?</a:t>
            </a:r>
          </a:p>
          <a:p>
            <a:r>
              <a:rPr lang="en-US" sz="1200" b="0" i="0" u="none" strike="noStrike" kern="1200" baseline="0" dirty="0">
                <a:solidFill>
                  <a:schemeClr val="tx1"/>
                </a:solidFill>
                <a:latin typeface="+mn-lt"/>
                <a:ea typeface="+mn-ea"/>
                <a:cs typeface="+mn-cs"/>
              </a:rPr>
              <a:t>Which benchmark angle(s) did you use to identify the 270° angle?</a:t>
            </a:r>
            <a:endParaRPr lang="en-US" sz="105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C0071CB-1EC4-43D7-BF24-299060341035}" type="slidenum">
              <a:rPr lang="en-US" smtClean="0"/>
              <a:pPr/>
              <a:t>11</a:t>
            </a:fld>
            <a:endParaRPr lang="en-US"/>
          </a:p>
        </p:txBody>
      </p:sp>
    </p:spTree>
    <p:extLst>
      <p:ext uri="{BB962C8B-B14F-4D97-AF65-F5344CB8AC3E}">
        <p14:creationId xmlns:p14="http://schemas.microsoft.com/office/powerpoint/2010/main" val="24596171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381000"/>
            <a:ext cx="3792538" cy="21336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lang="en-US" sz="1200" b="1" kern="1200" dirty="0">
                <a:solidFill>
                  <a:schemeClr val="tx1"/>
                </a:solidFill>
                <a:effectLst/>
                <a:latin typeface="+mn-lt"/>
                <a:ea typeface="+mn-ea"/>
                <a:cs typeface="+mn-cs"/>
              </a:rPr>
              <a:t>CHUNKING THE ACTIVITY:</a:t>
            </a:r>
          </a:p>
          <a:p>
            <a:r>
              <a:rPr lang="en-US" sz="1200" b="0" i="0" u="none" strike="noStrike" kern="1200" baseline="0" dirty="0">
                <a:solidFill>
                  <a:schemeClr val="tx1"/>
                </a:solidFill>
                <a:latin typeface="+mn-lt"/>
                <a:ea typeface="+mn-ea"/>
                <a:cs typeface="+mn-cs"/>
              </a:rPr>
              <a:t>Read and discuss the directions</a:t>
            </a:r>
          </a:p>
          <a:p>
            <a:r>
              <a:rPr lang="en-US" sz="1200" b="0" i="0" u="none" strike="noStrike" kern="1200" baseline="0" dirty="0">
                <a:solidFill>
                  <a:schemeClr val="tx1"/>
                </a:solidFill>
                <a:latin typeface="+mn-lt"/>
                <a:ea typeface="+mn-ea"/>
                <a:cs typeface="+mn-cs"/>
              </a:rPr>
              <a:t>Group students to complete the activity</a:t>
            </a:r>
          </a:p>
          <a:p>
            <a:r>
              <a:rPr lang="en-US" sz="1200" b="0" i="0" u="none" strike="noStrike" kern="1200" baseline="0" dirty="0">
                <a:solidFill>
                  <a:schemeClr val="tx1"/>
                </a:solidFill>
                <a:latin typeface="+mn-lt"/>
                <a:ea typeface="+mn-ea"/>
                <a:cs typeface="+mn-cs"/>
              </a:rPr>
              <a:t>Share and summarize</a:t>
            </a:r>
            <a:endParaRPr lang="en-US" b="0" dirty="0"/>
          </a:p>
        </p:txBody>
      </p:sp>
      <p:sp>
        <p:nvSpPr>
          <p:cNvPr id="4" name="Slide Number Placeholder 3"/>
          <p:cNvSpPr>
            <a:spLocks noGrp="1"/>
          </p:cNvSpPr>
          <p:nvPr>
            <p:ph type="sldNum" sz="quarter" idx="10"/>
          </p:nvPr>
        </p:nvSpPr>
        <p:spPr/>
        <p:txBody>
          <a:bodyPr/>
          <a:lstStyle/>
          <a:p>
            <a:fld id="{8C0071CB-1EC4-43D7-BF24-299060341035}" type="slidenum">
              <a:rPr lang="en-US" smtClean="0"/>
              <a:pPr/>
              <a:t>12</a:t>
            </a:fld>
            <a:endParaRPr lang="en-US"/>
          </a:p>
        </p:txBody>
      </p:sp>
    </p:spTree>
    <p:extLst>
      <p:ext uri="{BB962C8B-B14F-4D97-AF65-F5344CB8AC3E}">
        <p14:creationId xmlns:p14="http://schemas.microsoft.com/office/powerpoint/2010/main" val="18864212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381000"/>
            <a:ext cx="3792538" cy="21336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lang="en-US" sz="1200" b="1" dirty="0"/>
              <a:t>QUESTIONS TO SUPPORT DISCOURSE:</a:t>
            </a:r>
          </a:p>
          <a:p>
            <a:pPr marL="0" marR="0" lvl="0"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lang="en-US" sz="1200" b="1" i="0" u="none" strike="noStrike" kern="1200" baseline="0" dirty="0">
                <a:solidFill>
                  <a:schemeClr val="tx1"/>
                </a:solidFill>
                <a:latin typeface="+mn-lt"/>
                <a:ea typeface="+mn-ea"/>
                <a:cs typeface="+mn-cs"/>
              </a:rPr>
              <a:t>Directions</a:t>
            </a:r>
          </a:p>
          <a:p>
            <a:r>
              <a:rPr lang="en-US" sz="1200" b="0" i="0" u="none" strike="noStrike" kern="1200" baseline="0" dirty="0">
                <a:solidFill>
                  <a:schemeClr val="tx1"/>
                </a:solidFill>
                <a:latin typeface="+mn-lt"/>
                <a:ea typeface="+mn-ea"/>
                <a:cs typeface="+mn-cs"/>
              </a:rPr>
              <a:t>How many locations are available on the start line?</a:t>
            </a:r>
          </a:p>
          <a:p>
            <a:r>
              <a:rPr lang="en-US" sz="1200" b="0" i="0" u="none" strike="noStrike" kern="1200" baseline="0" dirty="0">
                <a:solidFill>
                  <a:schemeClr val="tx1"/>
                </a:solidFill>
                <a:latin typeface="+mn-lt"/>
                <a:ea typeface="+mn-ea"/>
                <a:cs typeface="+mn-cs"/>
              </a:rPr>
              <a:t>What are the two meanings of a dashed line?</a:t>
            </a:r>
          </a:p>
          <a:p>
            <a:r>
              <a:rPr lang="en-US" sz="1200" b="0" i="0" u="none" strike="noStrike" kern="1200" baseline="0" dirty="0">
                <a:solidFill>
                  <a:schemeClr val="tx1"/>
                </a:solidFill>
                <a:latin typeface="+mn-lt"/>
                <a:ea typeface="+mn-ea"/>
                <a:cs typeface="+mn-cs"/>
              </a:rPr>
              <a:t>Explain what would happen if you started with a square at the first location on the start line.</a:t>
            </a:r>
          </a:p>
          <a:p>
            <a:r>
              <a:rPr lang="en-US" sz="1200" b="0" i="0" u="none" strike="noStrike" kern="1200" baseline="0" dirty="0">
                <a:solidFill>
                  <a:schemeClr val="tx1"/>
                </a:solidFill>
                <a:latin typeface="+mn-lt"/>
                <a:ea typeface="+mn-ea"/>
                <a:cs typeface="+mn-cs"/>
              </a:rPr>
              <a:t>Which transformation should you perform with the solid vertical line?</a:t>
            </a:r>
          </a:p>
          <a:p>
            <a:r>
              <a:rPr lang="en-US" sz="1200" b="0" i="0" u="none" strike="noStrike" kern="1200" baseline="0" dirty="0">
                <a:solidFill>
                  <a:schemeClr val="tx1"/>
                </a:solidFill>
                <a:latin typeface="+mn-lt"/>
                <a:ea typeface="+mn-ea"/>
                <a:cs typeface="+mn-cs"/>
              </a:rPr>
              <a:t>What options do you have once the figure reaches the trapezoid?</a:t>
            </a:r>
            <a:endParaRPr lang="en-US" dirty="0"/>
          </a:p>
        </p:txBody>
      </p:sp>
      <p:sp>
        <p:nvSpPr>
          <p:cNvPr id="4" name="Slide Number Placeholder 3"/>
          <p:cNvSpPr>
            <a:spLocks noGrp="1"/>
          </p:cNvSpPr>
          <p:nvPr>
            <p:ph type="sldNum" sz="quarter" idx="10"/>
          </p:nvPr>
        </p:nvSpPr>
        <p:spPr/>
        <p:txBody>
          <a:bodyPr/>
          <a:lstStyle/>
          <a:p>
            <a:fld id="{8C0071CB-1EC4-43D7-BF24-299060341035}" type="slidenum">
              <a:rPr lang="en-US" smtClean="0"/>
              <a:pPr/>
              <a:t>13</a:t>
            </a:fld>
            <a:endParaRPr lang="en-US"/>
          </a:p>
        </p:txBody>
      </p:sp>
    </p:spTree>
    <p:extLst>
      <p:ext uri="{BB962C8B-B14F-4D97-AF65-F5344CB8AC3E}">
        <p14:creationId xmlns:p14="http://schemas.microsoft.com/office/powerpoint/2010/main" val="7159676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381000"/>
            <a:ext cx="3792538" cy="21336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lang="en-US" sz="1200" b="1" dirty="0"/>
              <a:t>QUESTIONS TO SUPPORT DISCOURSE:</a:t>
            </a:r>
          </a:p>
          <a:p>
            <a:pPr marL="0" marR="0" lvl="0"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lang="en-US" sz="1400" b="1" i="0" u="none" strike="noStrike" kern="1200" baseline="0" dirty="0">
                <a:solidFill>
                  <a:schemeClr val="tx1"/>
                </a:solidFill>
                <a:latin typeface="+mn-lt"/>
                <a:ea typeface="+mn-ea"/>
                <a:cs typeface="+mn-cs"/>
              </a:rPr>
              <a:t>Question 2</a:t>
            </a:r>
          </a:p>
          <a:p>
            <a:r>
              <a:rPr lang="en-US" sz="1200" b="0" i="0" u="none" strike="noStrike" kern="1200" baseline="0" dirty="0">
                <a:solidFill>
                  <a:schemeClr val="tx1"/>
                </a:solidFill>
                <a:latin typeface="+mn-lt"/>
                <a:ea typeface="+mn-ea"/>
                <a:cs typeface="+mn-cs"/>
              </a:rPr>
              <a:t>Explain how an unsuccessful attempt guided you to modify your next try.</a:t>
            </a:r>
          </a:p>
          <a:p>
            <a:r>
              <a:rPr lang="en-US" sz="1200" b="0" i="0" u="none" strike="noStrike" kern="1200" baseline="0" dirty="0">
                <a:solidFill>
                  <a:schemeClr val="tx1"/>
                </a:solidFill>
                <a:latin typeface="+mn-lt"/>
                <a:ea typeface="+mn-ea"/>
                <a:cs typeface="+mn-cs"/>
              </a:rPr>
              <a:t>Is there another sequence of transformations that yields the same result?</a:t>
            </a: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endParaRPr lang="en-US" dirty="0"/>
          </a:p>
        </p:txBody>
      </p:sp>
      <p:sp>
        <p:nvSpPr>
          <p:cNvPr id="4" name="Slide Number Placeholder 3"/>
          <p:cNvSpPr>
            <a:spLocks noGrp="1"/>
          </p:cNvSpPr>
          <p:nvPr>
            <p:ph type="sldNum" sz="quarter" idx="10"/>
          </p:nvPr>
        </p:nvSpPr>
        <p:spPr/>
        <p:txBody>
          <a:bodyPr/>
          <a:lstStyle/>
          <a:p>
            <a:fld id="{8C0071CB-1EC4-43D7-BF24-299060341035}" type="slidenum">
              <a:rPr lang="en-US" smtClean="0"/>
              <a:pPr/>
              <a:t>14</a:t>
            </a:fld>
            <a:endParaRPr lang="en-US"/>
          </a:p>
        </p:txBody>
      </p:sp>
    </p:spTree>
    <p:extLst>
      <p:ext uri="{BB962C8B-B14F-4D97-AF65-F5344CB8AC3E}">
        <p14:creationId xmlns:p14="http://schemas.microsoft.com/office/powerpoint/2010/main" val="39394691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381000"/>
            <a:ext cx="3792538" cy="21336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endParaRPr lang="en-US" dirty="0"/>
          </a:p>
        </p:txBody>
      </p:sp>
      <p:sp>
        <p:nvSpPr>
          <p:cNvPr id="4" name="Slide Number Placeholder 3"/>
          <p:cNvSpPr>
            <a:spLocks noGrp="1"/>
          </p:cNvSpPr>
          <p:nvPr>
            <p:ph type="sldNum" sz="quarter" idx="10"/>
          </p:nvPr>
        </p:nvSpPr>
        <p:spPr/>
        <p:txBody>
          <a:bodyPr/>
          <a:lstStyle/>
          <a:p>
            <a:fld id="{8C0071CB-1EC4-43D7-BF24-299060341035}" type="slidenum">
              <a:rPr lang="en-US" smtClean="0"/>
              <a:pPr/>
              <a:t>15</a:t>
            </a:fld>
            <a:endParaRPr lang="en-US"/>
          </a:p>
        </p:txBody>
      </p:sp>
    </p:spTree>
    <p:extLst>
      <p:ext uri="{BB962C8B-B14F-4D97-AF65-F5344CB8AC3E}">
        <p14:creationId xmlns:p14="http://schemas.microsoft.com/office/powerpoint/2010/main" val="28392194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381000"/>
            <a:ext cx="3792538" cy="21336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C0071CB-1EC4-43D7-BF24-299060341035}" type="slidenum">
              <a:rPr lang="en-US" smtClean="0"/>
              <a:pPr/>
              <a:t>2</a:t>
            </a:fld>
            <a:endParaRPr lang="en-US"/>
          </a:p>
        </p:txBody>
      </p:sp>
    </p:spTree>
    <p:extLst>
      <p:ext uri="{BB962C8B-B14F-4D97-AF65-F5344CB8AC3E}">
        <p14:creationId xmlns:p14="http://schemas.microsoft.com/office/powerpoint/2010/main" val="22184987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381000"/>
            <a:ext cx="3792538" cy="21336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C0071CB-1EC4-43D7-BF24-299060341035}" type="slidenum">
              <a:rPr lang="en-US" smtClean="0"/>
              <a:pPr/>
              <a:t>3</a:t>
            </a:fld>
            <a:endParaRPr lang="en-US"/>
          </a:p>
        </p:txBody>
      </p:sp>
    </p:spTree>
    <p:extLst>
      <p:ext uri="{BB962C8B-B14F-4D97-AF65-F5344CB8AC3E}">
        <p14:creationId xmlns:p14="http://schemas.microsoft.com/office/powerpoint/2010/main" val="38537374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381000"/>
            <a:ext cx="3792538" cy="213360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lang="en-US" sz="1200" b="1" kern="1200" dirty="0">
                <a:solidFill>
                  <a:schemeClr val="tx1"/>
                </a:solidFill>
                <a:effectLst/>
                <a:latin typeface="+mn-lt"/>
                <a:ea typeface="+mn-ea"/>
                <a:cs typeface="+mn-cs"/>
              </a:rPr>
              <a:t>CHUNKING THE ACTIVITY:</a:t>
            </a:r>
          </a:p>
          <a:p>
            <a:r>
              <a:rPr lang="en-US" sz="1200" b="0" i="0" u="none" strike="noStrike" kern="1200" baseline="0" dirty="0">
                <a:solidFill>
                  <a:schemeClr val="tx1"/>
                </a:solidFill>
                <a:latin typeface="+mn-lt"/>
                <a:ea typeface="+mn-ea"/>
                <a:cs typeface="+mn-cs"/>
              </a:rPr>
              <a:t>Read and discuss the introduction</a:t>
            </a:r>
          </a:p>
          <a:p>
            <a:r>
              <a:rPr lang="en-US" sz="1200" b="0" i="0" u="none" strike="noStrike" kern="1200" baseline="0" dirty="0">
                <a:solidFill>
                  <a:schemeClr val="tx1"/>
                </a:solidFill>
                <a:latin typeface="+mn-lt"/>
                <a:ea typeface="+mn-ea"/>
                <a:cs typeface="+mn-cs"/>
              </a:rPr>
              <a:t>Group students to complete the activity</a:t>
            </a:r>
          </a:p>
          <a:p>
            <a:r>
              <a:rPr lang="en-US" sz="1200" b="0" i="0" u="none" strike="noStrike" kern="1200" baseline="0" dirty="0">
                <a:solidFill>
                  <a:schemeClr val="tx1"/>
                </a:solidFill>
                <a:latin typeface="+mn-lt"/>
                <a:ea typeface="+mn-ea"/>
                <a:cs typeface="+mn-cs"/>
              </a:rPr>
              <a:t>Share and summarize</a:t>
            </a:r>
          </a:p>
          <a:p>
            <a:endParaRPr lang="en-US" sz="1200" b="0" i="0" u="none" strike="noStrike" kern="1200" baseline="0" dirty="0">
              <a:solidFill>
                <a:schemeClr val="tx1"/>
              </a:solidFill>
              <a:latin typeface="+mn-lt"/>
              <a:ea typeface="+mn-ea"/>
              <a:cs typeface="+mn-cs"/>
            </a:endParaRPr>
          </a:p>
          <a:p>
            <a:pPr marL="0" marR="0" lvl="0"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lang="en-US" b="1" dirty="0"/>
              <a:t>QUESTIONS TO SUPPORT DISCOURSE:</a:t>
            </a:r>
          </a:p>
          <a:p>
            <a:pPr marL="0" marR="0" lvl="0"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lang="en-US" sz="1200" b="1" i="0" u="none" strike="noStrike" kern="1200" baseline="0" dirty="0">
                <a:solidFill>
                  <a:schemeClr val="tx1"/>
                </a:solidFill>
                <a:latin typeface="+mn-lt"/>
                <a:ea typeface="+mn-ea"/>
                <a:cs typeface="+mn-cs"/>
              </a:rPr>
              <a:t>Intro</a:t>
            </a:r>
          </a:p>
          <a:p>
            <a:r>
              <a:rPr lang="en-US" sz="1200" b="0" i="0" u="none" strike="noStrike" kern="1200" baseline="0" dirty="0">
                <a:solidFill>
                  <a:schemeClr val="tx1"/>
                </a:solidFill>
                <a:latin typeface="+mn-lt"/>
                <a:ea typeface="+mn-ea"/>
                <a:cs typeface="+mn-cs"/>
              </a:rPr>
              <a:t>What makes an algebraic relation a function?</a:t>
            </a:r>
          </a:p>
          <a:p>
            <a:r>
              <a:rPr lang="en-US" sz="1200" b="0" i="0" u="none" strike="noStrike" kern="1200" baseline="0" dirty="0">
                <a:solidFill>
                  <a:schemeClr val="tx1"/>
                </a:solidFill>
                <a:latin typeface="+mn-lt"/>
                <a:ea typeface="+mn-ea"/>
                <a:cs typeface="+mn-cs"/>
              </a:rPr>
              <a:t>If it is a rigid motion transformation machine, which operations can it perform?</a:t>
            </a:r>
          </a:p>
          <a:p>
            <a:r>
              <a:rPr lang="en-US" sz="1200" b="0" i="0" u="none" strike="noStrike" kern="1200" baseline="0" dirty="0">
                <a:solidFill>
                  <a:schemeClr val="tx1"/>
                </a:solidFill>
                <a:latin typeface="+mn-lt"/>
                <a:ea typeface="+mn-ea"/>
                <a:cs typeface="+mn-cs"/>
              </a:rPr>
              <a:t>What makes a transformation a rigid motion?</a:t>
            </a:r>
          </a:p>
          <a:p>
            <a:r>
              <a:rPr lang="en-US" sz="1200" b="0" i="0" u="none" strike="noStrike" kern="1200" baseline="0" dirty="0">
                <a:solidFill>
                  <a:schemeClr val="tx1"/>
                </a:solidFill>
                <a:latin typeface="+mn-lt"/>
                <a:ea typeface="+mn-ea"/>
                <a:cs typeface="+mn-cs"/>
              </a:rPr>
              <a:t>What is an example of a transformation that is not a rigid motion?</a:t>
            </a:r>
          </a:p>
          <a:p>
            <a:pPr marL="0" marR="0" lvl="0"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lang="en-IN" sz="1200" b="1" i="0" u="none" strike="noStrike" baseline="0" dirty="0">
                <a:latin typeface="OpenSans-Bold"/>
              </a:rPr>
              <a:t>Question 1</a:t>
            </a:r>
          </a:p>
          <a:p>
            <a:r>
              <a:rPr lang="en-US" sz="1200" b="0" i="0" u="none" strike="noStrike" kern="1200" baseline="0" dirty="0">
                <a:solidFill>
                  <a:schemeClr val="tx1"/>
                </a:solidFill>
                <a:latin typeface="+mn-lt"/>
                <a:ea typeface="+mn-ea"/>
                <a:cs typeface="+mn-cs"/>
              </a:rPr>
              <a:t>Why is the output inside the transformation machine box?</a:t>
            </a:r>
            <a:endParaRPr lang="en-US" sz="1200" kern="1200" dirty="0">
              <a:solidFill>
                <a:schemeClr val="tx1"/>
              </a:solidFill>
              <a:effectLst/>
              <a:latin typeface="+mn-lt"/>
              <a:ea typeface="+mn-ea"/>
              <a:cs typeface="+mn-cs"/>
            </a:endParaRPr>
          </a:p>
          <a:p>
            <a:endParaRPr lang="en-US" sz="1200" b="0" i="0" u="none" strike="noStrike" kern="1200" baseline="0" dirty="0">
              <a:solidFill>
                <a:schemeClr val="tx1"/>
              </a:solidFill>
              <a:latin typeface="+mn-lt"/>
              <a:ea typeface="+mn-ea"/>
              <a:cs typeface="+mn-cs"/>
            </a:endParaRPr>
          </a:p>
          <a:p>
            <a:endParaRPr lang="en-US"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8C0071CB-1EC4-43D7-BF24-299060341035}" type="slidenum">
              <a:rPr lang="en-US" smtClean="0"/>
              <a:pPr/>
              <a:t>4</a:t>
            </a:fld>
            <a:endParaRPr lang="en-US"/>
          </a:p>
        </p:txBody>
      </p:sp>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43550" y="3562350"/>
            <a:ext cx="952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7400" y="3562350"/>
            <a:ext cx="133350" cy="29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5850" y="3798888"/>
            <a:ext cx="133350" cy="29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3797300"/>
            <a:ext cx="952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164464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381000"/>
            <a:ext cx="3792538" cy="2133600"/>
          </a:xfrm>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0" marR="0" lvl="0"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endParaRPr lang="en-US" dirty="0"/>
              </a:p>
            </p:txBody>
          </p:sp>
        </mc:Choice>
        <mc:Fallback xmlns="">
          <p:sp>
            <p:nvSpPr>
              <p:cNvPr id="3" name="Notes Placeholder 2"/>
              <p:cNvSpPr>
                <a:spLocks noGrp="1"/>
              </p:cNvSpPr>
              <p:nvPr>
                <p:ph type="body" idx="1"/>
              </p:nvPr>
            </p:nvSpPr>
            <p:spPr/>
            <p:txBody>
              <a:bodyPr/>
              <a:lstStyle/>
              <a:p>
                <a:pPr marL="0" indent="0">
                  <a:buNone/>
                </a:pPr>
                <a:endParaRPr lang="en-US" sz="1200" kern="1200" dirty="0">
                  <a:solidFill>
                    <a:schemeClr val="tx1"/>
                  </a:solidFill>
                  <a:effectLst/>
                  <a:latin typeface="+mn-lt"/>
                  <a:ea typeface="+mn-ea"/>
                  <a:cs typeface="+mn-cs"/>
                </a:endParaRPr>
              </a:p>
              <a:p>
                <a:endParaRPr lang="en-US" dirty="0"/>
              </a:p>
            </p:txBody>
          </p:sp>
        </mc:Fallback>
      </mc:AlternateContent>
      <p:sp>
        <p:nvSpPr>
          <p:cNvPr id="4" name="Slide Number Placeholder 3"/>
          <p:cNvSpPr>
            <a:spLocks noGrp="1"/>
          </p:cNvSpPr>
          <p:nvPr>
            <p:ph type="sldNum" sz="quarter" idx="5"/>
          </p:nvPr>
        </p:nvSpPr>
        <p:spPr/>
        <p:txBody>
          <a:bodyPr/>
          <a:lstStyle/>
          <a:p>
            <a:fld id="{8C0071CB-1EC4-43D7-BF24-299060341035}" type="slidenum">
              <a:rPr lang="en-US" smtClean="0"/>
              <a:pPr/>
              <a:t>5</a:t>
            </a:fld>
            <a:endParaRPr lang="en-US"/>
          </a:p>
        </p:txBody>
      </p:sp>
    </p:spTree>
    <p:extLst>
      <p:ext uri="{BB962C8B-B14F-4D97-AF65-F5344CB8AC3E}">
        <p14:creationId xmlns:p14="http://schemas.microsoft.com/office/powerpoint/2010/main" val="41532971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381000"/>
            <a:ext cx="3792538" cy="2133600"/>
          </a:xfrm>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0" marR="0" lvl="0"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lang="en-US" b="1" dirty="0"/>
                  <a:t>QUESTIONS TO SUPPORT DISCOURSE:</a:t>
                </a:r>
              </a:p>
              <a:p>
                <a:pPr marL="0" marR="0" lvl="0"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lang="en-IN" sz="1200" b="1" i="0" u="none" strike="noStrike" baseline="0" dirty="0">
                    <a:latin typeface="OpenSans-Bold"/>
                  </a:rPr>
                  <a:t>Question 3</a:t>
                </a:r>
                <a:endParaRPr lang="en-US" sz="1200" kern="1200" dirty="0">
                  <a:solidFill>
                    <a:schemeClr val="tx1"/>
                  </a:solidFill>
                  <a:effectLst/>
                  <a:latin typeface="+mn-lt"/>
                  <a:ea typeface="+mn-ea"/>
                  <a:cs typeface="+mn-cs"/>
                </a:endParaRPr>
              </a:p>
              <a:p>
                <a:r>
                  <a:rPr lang="en-US" sz="1200" b="0" i="0" u="none" strike="noStrike" kern="1200" baseline="0" dirty="0">
                    <a:solidFill>
                      <a:schemeClr val="tx1"/>
                    </a:solidFill>
                    <a:latin typeface="+mn-lt"/>
                    <a:ea typeface="+mn-ea"/>
                    <a:cs typeface="+mn-cs"/>
                  </a:rPr>
                  <a:t>How many degrees is the clockwise rotation?</a:t>
                </a:r>
              </a:p>
              <a:p>
                <a:r>
                  <a:rPr lang="en-US" sz="1200" b="0" i="0" u="none" strike="noStrike" kern="1200" baseline="0" dirty="0">
                    <a:solidFill>
                      <a:schemeClr val="tx1"/>
                    </a:solidFill>
                    <a:latin typeface="+mn-lt"/>
                    <a:ea typeface="+mn-ea"/>
                    <a:cs typeface="+mn-cs"/>
                  </a:rPr>
                  <a:t>How could you describe this transformation with a counterclockwise rotation?</a:t>
                </a:r>
              </a:p>
              <a:p>
                <a:r>
                  <a:rPr lang="en-US" sz="1200" b="0" i="0" u="none" strike="noStrike" kern="1200" baseline="0" dirty="0">
                    <a:solidFill>
                      <a:schemeClr val="tx1"/>
                    </a:solidFill>
                    <a:latin typeface="+mn-lt"/>
                    <a:ea typeface="+mn-ea"/>
                    <a:cs typeface="+mn-cs"/>
                  </a:rPr>
                  <a:t>What is the orientation of the line of reflection?</a:t>
                </a:r>
                <a:endParaRPr lang="en-US" dirty="0"/>
              </a:p>
            </p:txBody>
          </p:sp>
        </mc:Choice>
        <mc:Fallback xmlns="">
          <p:sp>
            <p:nvSpPr>
              <p:cNvPr id="3" name="Notes Placeholder 2"/>
              <p:cNvSpPr>
                <a:spLocks noGrp="1"/>
              </p:cNvSpPr>
              <p:nvPr>
                <p:ph type="body" idx="1"/>
              </p:nvPr>
            </p:nvSpPr>
            <p:spPr/>
            <p:txBody>
              <a:bodyPr/>
              <a:lstStyle/>
              <a:p>
                <a:pPr marL="0" marR="0" lvl="0"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lang="en-US" b="1" dirty="0"/>
                  <a:t>QUESTIONS TO SUPPORT DISCOURSE:</a:t>
                </a:r>
                <a:endParaRPr lang="en-US" sz="1200" kern="1200" dirty="0">
                  <a:solidFill>
                    <a:schemeClr val="tx1"/>
                  </a:solidFill>
                  <a:effectLst/>
                  <a:latin typeface="+mn-lt"/>
                  <a:ea typeface="+mn-ea"/>
                  <a:cs typeface="+mn-cs"/>
                </a:endParaRPr>
              </a:p>
              <a:p>
                <a:pPr marL="0" indent="0">
                  <a:buNone/>
                </a:pPr>
                <a:r>
                  <a:rPr lang="en-US" sz="1200" b="1" kern="1200" dirty="0" smtClean="0">
                    <a:solidFill>
                      <a:schemeClr val="tx1"/>
                    </a:solidFill>
                    <a:effectLst/>
                    <a:latin typeface="+mn-lt"/>
                    <a:ea typeface="+mn-ea"/>
                    <a:cs typeface="+mn-cs"/>
                  </a:rPr>
                  <a:t>Question</a:t>
                </a:r>
                <a:r>
                  <a:rPr lang="en-US" sz="1200" b="1" kern="1200" baseline="0" dirty="0" smtClean="0">
                    <a:solidFill>
                      <a:schemeClr val="tx1"/>
                    </a:solidFill>
                    <a:effectLst/>
                    <a:latin typeface="+mn-lt"/>
                    <a:ea typeface="+mn-ea"/>
                    <a:cs typeface="+mn-cs"/>
                  </a:rPr>
                  <a:t> 3</a:t>
                </a:r>
                <a:endParaRPr lang="en-US" sz="1200" b="1" kern="1200" dirty="0">
                  <a:solidFill>
                    <a:schemeClr val="tx1"/>
                  </a:solidFill>
                  <a:effectLst/>
                  <a:latin typeface="+mn-lt"/>
                  <a:ea typeface="+mn-ea"/>
                  <a:cs typeface="+mn-cs"/>
                </a:endParaRPr>
              </a:p>
              <a:p>
                <a:r>
                  <a:rPr lang="en-US" sz="1200" kern="1200" baseline="0" dirty="0" smtClean="0">
                    <a:solidFill>
                      <a:schemeClr val="tx1"/>
                    </a:solidFill>
                    <a:latin typeface="+mn-lt"/>
                    <a:ea typeface="+mn-ea"/>
                    <a:cs typeface="+mn-cs"/>
                  </a:rPr>
                  <a:t>How many degrees is the clockwise rotation?</a:t>
                </a:r>
              </a:p>
              <a:p>
                <a:r>
                  <a:rPr lang="en-US" sz="1200" kern="1200" baseline="0" dirty="0" smtClean="0">
                    <a:solidFill>
                      <a:schemeClr val="tx1"/>
                    </a:solidFill>
                    <a:latin typeface="+mn-lt"/>
                    <a:ea typeface="+mn-ea"/>
                    <a:cs typeface="+mn-cs"/>
                  </a:rPr>
                  <a:t>How could you describe this transformation with a counterclockwise rotation?</a:t>
                </a:r>
              </a:p>
              <a:p>
                <a:r>
                  <a:rPr lang="en-US" sz="1200" kern="1200" baseline="0" dirty="0" smtClean="0">
                    <a:solidFill>
                      <a:schemeClr val="tx1"/>
                    </a:solidFill>
                    <a:latin typeface="+mn-lt"/>
                    <a:ea typeface="+mn-ea"/>
                    <a:cs typeface="+mn-cs"/>
                  </a:rPr>
                  <a:t>What is the orientation of the line of reflection?</a:t>
                </a:r>
                <a:endParaRPr lang="en-US" dirty="0"/>
              </a:p>
            </p:txBody>
          </p:sp>
        </mc:Fallback>
      </mc:AlternateContent>
      <p:sp>
        <p:nvSpPr>
          <p:cNvPr id="4" name="Slide Number Placeholder 3"/>
          <p:cNvSpPr>
            <a:spLocks noGrp="1"/>
          </p:cNvSpPr>
          <p:nvPr>
            <p:ph type="sldNum" sz="quarter" idx="5"/>
          </p:nvPr>
        </p:nvSpPr>
        <p:spPr/>
        <p:txBody>
          <a:bodyPr/>
          <a:lstStyle/>
          <a:p>
            <a:fld id="{8C0071CB-1EC4-43D7-BF24-299060341035}" type="slidenum">
              <a:rPr lang="en-US" smtClean="0"/>
              <a:pPr/>
              <a:t>6</a:t>
            </a:fld>
            <a:endParaRPr lang="en-US"/>
          </a:p>
        </p:txBody>
      </p:sp>
    </p:spTree>
    <p:extLst>
      <p:ext uri="{BB962C8B-B14F-4D97-AF65-F5344CB8AC3E}">
        <p14:creationId xmlns:p14="http://schemas.microsoft.com/office/powerpoint/2010/main" val="1538033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381000"/>
            <a:ext cx="3792538" cy="2133600"/>
          </a:xfrm>
        </p:spPr>
      </p:sp>
      <p:sp>
        <p:nvSpPr>
          <p:cNvPr id="3" name="Notes Placeholder 2"/>
          <p:cNvSpPr>
            <a:spLocks noGrp="1"/>
          </p:cNvSpPr>
          <p:nvPr>
            <p:ph type="body" idx="1"/>
          </p:nvPr>
        </p:nvSpPr>
        <p:spPr/>
        <p:txBody>
          <a:bodyPr/>
          <a:lstStyle/>
          <a:p>
            <a:pPr marL="0" indent="0">
              <a:buNone/>
            </a:pPr>
            <a:r>
              <a:rPr lang="en-US" sz="1200" b="1" kern="1200" dirty="0">
                <a:solidFill>
                  <a:schemeClr val="tx1"/>
                </a:solidFill>
                <a:effectLst/>
                <a:latin typeface="+mn-lt"/>
                <a:ea typeface="+mn-ea"/>
                <a:cs typeface="+mn-cs"/>
              </a:rPr>
              <a:t>CHUNKING THE ACTIVITY:</a:t>
            </a:r>
          </a:p>
          <a:p>
            <a:r>
              <a:rPr lang="en-US" sz="1200" b="0" i="0" u="none" strike="noStrike" kern="1200" baseline="0" dirty="0">
                <a:solidFill>
                  <a:schemeClr val="tx1"/>
                </a:solidFill>
                <a:latin typeface="+mn-lt"/>
                <a:ea typeface="+mn-ea"/>
                <a:cs typeface="+mn-cs"/>
              </a:rPr>
              <a:t>Read and discuss the introduction and definitions</a:t>
            </a:r>
          </a:p>
          <a:p>
            <a:r>
              <a:rPr lang="en-US" sz="1200" b="0" i="0" u="none" strike="noStrike" kern="1200" baseline="0" dirty="0">
                <a:solidFill>
                  <a:schemeClr val="tx1"/>
                </a:solidFill>
                <a:latin typeface="+mn-lt"/>
                <a:ea typeface="+mn-ea"/>
                <a:cs typeface="+mn-cs"/>
              </a:rPr>
              <a:t>Group students to complete </a:t>
            </a:r>
            <a:r>
              <a:rPr lang="en-US" sz="1100" b="0" i="0" u="none" strike="noStrike" kern="1200" baseline="0" dirty="0">
                <a:solidFill>
                  <a:schemeClr val="tx1"/>
                </a:solidFill>
                <a:latin typeface="+mn-lt"/>
                <a:ea typeface="+mn-ea"/>
                <a:cs typeface="+mn-cs"/>
              </a:rPr>
              <a:t>1 </a:t>
            </a:r>
            <a:r>
              <a:rPr lang="en-US" sz="1200" b="0" i="0" u="none" strike="noStrike" kern="1200" baseline="0" dirty="0">
                <a:solidFill>
                  <a:schemeClr val="tx1"/>
                </a:solidFill>
                <a:latin typeface="+mn-lt"/>
                <a:ea typeface="+mn-ea"/>
                <a:cs typeface="+mn-cs"/>
              </a:rPr>
              <a:t>– </a:t>
            </a:r>
            <a:r>
              <a:rPr lang="en-US" sz="1100" b="0" i="0" u="none" strike="noStrike" kern="1200" baseline="0" dirty="0">
                <a:solidFill>
                  <a:schemeClr val="tx1"/>
                </a:solidFill>
                <a:latin typeface="+mn-lt"/>
                <a:ea typeface="+mn-ea"/>
                <a:cs typeface="+mn-cs"/>
              </a:rPr>
              <a:t>3</a:t>
            </a:r>
          </a:p>
          <a:p>
            <a:r>
              <a:rPr lang="en-US" sz="1200" b="0" i="0" u="none" strike="noStrike" kern="1200" baseline="0" dirty="0">
                <a:solidFill>
                  <a:schemeClr val="tx1"/>
                </a:solidFill>
                <a:latin typeface="+mn-lt"/>
                <a:ea typeface="+mn-ea"/>
                <a:cs typeface="+mn-cs"/>
              </a:rPr>
              <a:t>Check-in and share</a:t>
            </a:r>
          </a:p>
          <a:p>
            <a:r>
              <a:rPr lang="en-US" sz="1200" b="0" i="0" u="none" strike="noStrike" kern="1200" baseline="0" dirty="0">
                <a:solidFill>
                  <a:schemeClr val="tx1"/>
                </a:solidFill>
                <a:latin typeface="+mn-lt"/>
                <a:ea typeface="+mn-ea"/>
                <a:cs typeface="+mn-cs"/>
              </a:rPr>
              <a:t>Read and discuss the definitions</a:t>
            </a:r>
          </a:p>
          <a:p>
            <a:r>
              <a:rPr lang="en-US" sz="1200" b="0" i="0" u="none" strike="noStrike" kern="1200" baseline="0" dirty="0">
                <a:solidFill>
                  <a:schemeClr val="tx1"/>
                </a:solidFill>
                <a:latin typeface="+mn-lt"/>
                <a:ea typeface="+mn-ea"/>
                <a:cs typeface="+mn-cs"/>
              </a:rPr>
              <a:t>Complete </a:t>
            </a:r>
            <a:r>
              <a:rPr lang="en-US" sz="1100" b="0" i="0" u="none" strike="noStrike" kern="1200" baseline="0" dirty="0">
                <a:solidFill>
                  <a:schemeClr val="tx1"/>
                </a:solidFill>
                <a:latin typeface="+mn-lt"/>
                <a:ea typeface="+mn-ea"/>
                <a:cs typeface="+mn-cs"/>
              </a:rPr>
              <a:t>4 </a:t>
            </a:r>
            <a:r>
              <a:rPr lang="en-US" sz="1200" b="0" i="0" u="none" strike="noStrike" kern="1200" baseline="0" dirty="0">
                <a:solidFill>
                  <a:schemeClr val="tx1"/>
                </a:solidFill>
                <a:latin typeface="+mn-lt"/>
                <a:ea typeface="+mn-ea"/>
                <a:cs typeface="+mn-cs"/>
              </a:rPr>
              <a:t>as a class</a:t>
            </a:r>
          </a:p>
          <a:p>
            <a:r>
              <a:rPr lang="en-US" sz="1200" b="0" i="0" u="none" strike="noStrike" kern="1200" baseline="0" dirty="0">
                <a:solidFill>
                  <a:schemeClr val="tx1"/>
                </a:solidFill>
                <a:latin typeface="+mn-lt"/>
                <a:ea typeface="+mn-ea"/>
                <a:cs typeface="+mn-cs"/>
              </a:rPr>
              <a:t>Share and summarize</a:t>
            </a:r>
            <a:endParaRPr lang="en-IN" sz="1800" b="0" kern="1200" dirty="0">
              <a:solidFill>
                <a:schemeClr val="tx1"/>
              </a:solidFill>
              <a:effectLst/>
              <a:latin typeface="+mn-lt"/>
              <a:ea typeface="+mn-ea"/>
              <a:cs typeface="+mn-cs"/>
            </a:endParaRPr>
          </a:p>
          <a:p>
            <a:pPr marL="0" marR="0" lvl="0"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endParaRPr lang="en-US" b="1" dirty="0"/>
          </a:p>
        </p:txBody>
      </p:sp>
      <p:sp>
        <p:nvSpPr>
          <p:cNvPr id="4" name="Slide Number Placeholder 3"/>
          <p:cNvSpPr>
            <a:spLocks noGrp="1"/>
          </p:cNvSpPr>
          <p:nvPr>
            <p:ph type="sldNum" sz="quarter" idx="5"/>
          </p:nvPr>
        </p:nvSpPr>
        <p:spPr/>
        <p:txBody>
          <a:bodyPr/>
          <a:lstStyle/>
          <a:p>
            <a:fld id="{8C0071CB-1EC4-43D7-BF24-299060341035}" type="slidenum">
              <a:rPr lang="en-US" smtClean="0"/>
              <a:pPr/>
              <a:t>7</a:t>
            </a:fld>
            <a:endParaRPr lang="en-US"/>
          </a:p>
        </p:txBody>
      </p:sp>
    </p:spTree>
    <p:extLst>
      <p:ext uri="{BB962C8B-B14F-4D97-AF65-F5344CB8AC3E}">
        <p14:creationId xmlns:p14="http://schemas.microsoft.com/office/powerpoint/2010/main" val="14848337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381000"/>
            <a:ext cx="3792538" cy="2133600"/>
          </a:xfrm>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0" marR="0" lvl="0"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lang="en-US" sz="1100" b="1" dirty="0"/>
                  <a:t>QUESTIONS TO SUPPORT DISCOURSE:</a:t>
                </a:r>
              </a:p>
              <a:p>
                <a:pPr marL="0" marR="0" lvl="0"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lang="en-IN" sz="1100" b="1" i="0" u="none" strike="noStrike" baseline="0" dirty="0">
                    <a:latin typeface="OpenSans-Bold"/>
                  </a:rPr>
                  <a:t>Question 1</a:t>
                </a:r>
                <a:endParaRPr lang="en-US" sz="1100" kern="1200" dirty="0">
                  <a:solidFill>
                    <a:schemeClr val="tx1"/>
                  </a:solidFill>
                  <a:effectLst/>
                  <a:latin typeface="+mn-lt"/>
                  <a:ea typeface="+mn-ea"/>
                  <a:cs typeface="+mn-cs"/>
                </a:endParaRPr>
              </a:p>
              <a:p>
                <a:r>
                  <a:rPr lang="en-US" sz="1200" b="0" i="0" u="none" strike="noStrike" kern="1200" baseline="0" dirty="0">
                    <a:solidFill>
                      <a:schemeClr val="tx1"/>
                    </a:solidFill>
                    <a:latin typeface="+mn-lt"/>
                    <a:ea typeface="+mn-ea"/>
                    <a:cs typeface="+mn-cs"/>
                  </a:rPr>
                  <a:t>What effect does the translation have on the line?</a:t>
                </a:r>
              </a:p>
              <a:p>
                <a:r>
                  <a:rPr lang="en-US" sz="1200" b="0" i="0" u="none" strike="noStrike" kern="1200" baseline="0" dirty="0">
                    <a:solidFill>
                      <a:schemeClr val="tx1"/>
                    </a:solidFill>
                    <a:latin typeface="+mn-lt"/>
                    <a:ea typeface="+mn-ea"/>
                    <a:cs typeface="+mn-cs"/>
                  </a:rPr>
                  <a:t>What is the relationship between the input and output lines?</a:t>
                </a:r>
              </a:p>
              <a:p>
                <a:r>
                  <a:rPr lang="en-US" sz="1200" b="0" i="0" u="none" strike="noStrike" kern="1200" baseline="0" dirty="0">
                    <a:solidFill>
                      <a:schemeClr val="tx1"/>
                    </a:solidFill>
                    <a:latin typeface="+mn-lt"/>
                    <a:ea typeface="+mn-ea"/>
                    <a:cs typeface="+mn-cs"/>
                  </a:rPr>
                  <a:t>Label a point on the input line and described its position on the translated line.</a:t>
                </a:r>
                <a:endParaRPr lang="en-IN" sz="1200" b="0" i="0" u="none" strike="noStrike" kern="1200" baseline="0" dirty="0">
                  <a:solidFill>
                    <a:schemeClr val="tx1"/>
                  </a:solidFill>
                  <a:latin typeface="+mn-lt"/>
                  <a:ea typeface="+mn-ea"/>
                  <a:cs typeface="+mn-cs"/>
                </a:endParaRPr>
              </a:p>
            </p:txBody>
          </p:sp>
        </mc:Choice>
        <mc:Fallback xmlns="">
          <p:sp>
            <p:nvSpPr>
              <p:cNvPr id="3" name="Notes Placeholder 2"/>
              <p:cNvSpPr>
                <a:spLocks noGrp="1"/>
              </p:cNvSpPr>
              <p:nvPr>
                <p:ph type="body" idx="1"/>
              </p:nvPr>
            </p:nvSpPr>
            <p:spPr/>
            <p:txBody>
              <a:bodyPr/>
              <a:lstStyle/>
              <a:p>
                <a:pPr marL="0" marR="0"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lang="en-US" b="1" dirty="0" smtClean="0"/>
                  <a:t>QUESTIONS TO SUPPORT DISCOURSE:</a:t>
                </a:r>
                <a:endParaRPr lang="en-US" dirty="0" smtClean="0"/>
              </a:p>
              <a:p>
                <a:pPr>
                  <a:buNone/>
                </a:pPr>
                <a:r>
                  <a:rPr lang="en-US" sz="1200" b="1" i="0" u="none" strike="noStrike" kern="1200" baseline="0" dirty="0" smtClean="0">
                    <a:solidFill>
                      <a:schemeClr val="tx1"/>
                    </a:solidFill>
                    <a:latin typeface="+mn-lt"/>
                    <a:ea typeface="+mn-ea"/>
                    <a:cs typeface="+mn-cs"/>
                  </a:rPr>
                  <a:t>Question 1</a:t>
                </a:r>
              </a:p>
              <a:p>
                <a:r>
                  <a:rPr lang="en-US" sz="1200" kern="1200" baseline="0" dirty="0" smtClean="0">
                    <a:solidFill>
                      <a:schemeClr val="tx1"/>
                    </a:solidFill>
                    <a:latin typeface="+mn-lt"/>
                    <a:ea typeface="+mn-ea"/>
                    <a:cs typeface="+mn-cs"/>
                  </a:rPr>
                  <a:t>What effect does the translation have on the line?</a:t>
                </a:r>
              </a:p>
              <a:p>
                <a:r>
                  <a:rPr lang="en-US" sz="1200" kern="1200" baseline="0" dirty="0" smtClean="0">
                    <a:solidFill>
                      <a:schemeClr val="tx1"/>
                    </a:solidFill>
                    <a:latin typeface="+mn-lt"/>
                    <a:ea typeface="+mn-ea"/>
                    <a:cs typeface="+mn-cs"/>
                  </a:rPr>
                  <a:t>What is the relationship between the input and output lines?</a:t>
                </a:r>
              </a:p>
              <a:p>
                <a:r>
                  <a:rPr lang="en-US" sz="1200" kern="1200" baseline="0" dirty="0" smtClean="0">
                    <a:solidFill>
                      <a:schemeClr val="tx1"/>
                    </a:solidFill>
                    <a:latin typeface="+mn-lt"/>
                    <a:ea typeface="+mn-ea"/>
                    <a:cs typeface="+mn-cs"/>
                  </a:rPr>
                  <a:t>Label a point on the input line and described its position on the translated line.</a:t>
                </a:r>
                <a:endParaRPr lang="en-US" sz="1200" b="1" i="0" u="none" strike="noStrike" kern="1200" baseline="0" dirty="0" smtClean="0">
                  <a:solidFill>
                    <a:schemeClr val="tx1"/>
                  </a:solidFill>
                  <a:latin typeface="+mn-lt"/>
                  <a:ea typeface="+mn-ea"/>
                  <a:cs typeface="+mn-cs"/>
                </a:endParaRPr>
              </a:p>
            </p:txBody>
          </p:sp>
        </mc:Fallback>
      </mc:AlternateContent>
      <p:sp>
        <p:nvSpPr>
          <p:cNvPr id="4" name="Slide Number Placeholder 3"/>
          <p:cNvSpPr>
            <a:spLocks noGrp="1"/>
          </p:cNvSpPr>
          <p:nvPr>
            <p:ph type="sldNum" sz="quarter" idx="10"/>
          </p:nvPr>
        </p:nvSpPr>
        <p:spPr/>
        <p:txBody>
          <a:bodyPr/>
          <a:lstStyle/>
          <a:p>
            <a:fld id="{8C0071CB-1EC4-43D7-BF24-299060341035}" type="slidenum">
              <a:rPr lang="en-US" smtClean="0"/>
              <a:pPr/>
              <a:t>8</a:t>
            </a:fld>
            <a:endParaRPr lang="en-US"/>
          </a:p>
        </p:txBody>
      </p:sp>
    </p:spTree>
    <p:extLst>
      <p:ext uri="{BB962C8B-B14F-4D97-AF65-F5344CB8AC3E}">
        <p14:creationId xmlns:p14="http://schemas.microsoft.com/office/powerpoint/2010/main" val="7832990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381000"/>
            <a:ext cx="3792538" cy="21336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lang="en-US" sz="1100" b="1" dirty="0"/>
              <a:t>QUESTIONS TO SUPPORT DISCOURSE:</a:t>
            </a:r>
          </a:p>
          <a:p>
            <a:pPr marL="0" marR="0" lvl="0"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lang="en-US" sz="1200" b="1" i="0" u="none" strike="noStrike" kern="1200" baseline="0" dirty="0">
                <a:solidFill>
                  <a:schemeClr val="tx1"/>
                </a:solidFill>
                <a:latin typeface="+mn-lt"/>
                <a:ea typeface="+mn-ea"/>
                <a:cs typeface="+mn-cs"/>
              </a:rPr>
              <a:t>Question 3</a:t>
            </a:r>
          </a:p>
          <a:p>
            <a:r>
              <a:rPr lang="en-US" sz="1200" b="0" i="0" u="none" strike="noStrike" kern="1200" baseline="0" dirty="0">
                <a:solidFill>
                  <a:schemeClr val="tx1"/>
                </a:solidFill>
                <a:latin typeface="+mn-lt"/>
                <a:ea typeface="+mn-ea"/>
                <a:cs typeface="+mn-cs"/>
              </a:rPr>
              <a:t>How could you use reasoning to tell the line segments are congruent?</a:t>
            </a:r>
            <a:endParaRPr lang="en-US" sz="105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C0071CB-1EC4-43D7-BF24-299060341035}" type="slidenum">
              <a:rPr lang="en-US" smtClean="0"/>
              <a:pPr/>
              <a:t>9</a:t>
            </a:fld>
            <a:endParaRPr lang="en-US"/>
          </a:p>
        </p:txBody>
      </p:sp>
    </p:spTree>
    <p:extLst>
      <p:ext uri="{BB962C8B-B14F-4D97-AF65-F5344CB8AC3E}">
        <p14:creationId xmlns:p14="http://schemas.microsoft.com/office/powerpoint/2010/main" val="37487805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30" name="Rectangle 29"/>
          <p:cNvSpPr/>
          <p:nvPr/>
        </p:nvSpPr>
        <p:spPr bwMode="ltGray">
          <a:xfrm>
            <a:off x="0" y="4962427"/>
            <a:ext cx="12192000" cy="18955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 name="Rectangle 6"/>
          <p:cNvSpPr/>
          <p:nvPr userDrawn="1"/>
        </p:nvSpPr>
        <p:spPr bwMode="gray">
          <a:xfrm>
            <a:off x="0" y="-1"/>
            <a:ext cx="12192000" cy="5468227"/>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a:extLst>
              <a:ext uri="{FF2B5EF4-FFF2-40B4-BE49-F238E27FC236}">
                <a16:creationId xmlns:a16="http://schemas.microsoft.com/office/drawing/2014/main" id="{133D7CEB-F7E3-2445-85E5-3F9EE51C472F}"/>
              </a:ext>
            </a:extLst>
          </p:cNvPr>
          <p:cNvSpPr/>
          <p:nvPr userDrawn="1"/>
        </p:nvSpPr>
        <p:spPr>
          <a:xfrm>
            <a:off x="0" y="0"/>
            <a:ext cx="12192000" cy="5468226"/>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dirty="0" err="1"/>
          </a:p>
        </p:txBody>
      </p:sp>
      <p:sp>
        <p:nvSpPr>
          <p:cNvPr id="2" name="Title 1"/>
          <p:cNvSpPr>
            <a:spLocks noGrp="1"/>
          </p:cNvSpPr>
          <p:nvPr>
            <p:ph type="ctrTitle" hasCustomPrompt="1"/>
          </p:nvPr>
        </p:nvSpPr>
        <p:spPr bwMode="white">
          <a:xfrm>
            <a:off x="1066800" y="1581150"/>
            <a:ext cx="10972800" cy="704850"/>
          </a:xfrm>
          <a:prstGeom prst="rect">
            <a:avLst/>
          </a:prstGeom>
        </p:spPr>
        <p:txBody>
          <a:bodyPr anchor="b"/>
          <a:lstStyle>
            <a:lvl1pPr algn="l">
              <a:defRPr sz="3200">
                <a:solidFill>
                  <a:schemeClr val="tx2"/>
                </a:solidFill>
              </a:defRPr>
            </a:lvl1pPr>
          </a:lstStyle>
          <a:p>
            <a:r>
              <a:t>Click to add presentation title</a:t>
            </a:r>
          </a:p>
        </p:txBody>
      </p:sp>
      <p:sp>
        <p:nvSpPr>
          <p:cNvPr id="3" name="Subtitle 2"/>
          <p:cNvSpPr>
            <a:spLocks noGrp="1"/>
          </p:cNvSpPr>
          <p:nvPr>
            <p:ph type="subTitle" idx="1"/>
          </p:nvPr>
        </p:nvSpPr>
        <p:spPr bwMode="white">
          <a:xfrm>
            <a:off x="1066800" y="2571750"/>
            <a:ext cx="10972800" cy="476250"/>
          </a:xfrm>
        </p:spPr>
        <p:txBody>
          <a:bodyPr>
            <a:noAutofit/>
          </a:bodyPr>
          <a:lstStyle>
            <a:lvl1pPr marL="0" indent="0" algn="l">
              <a:spcBef>
                <a:spcPts val="0"/>
              </a:spcBef>
              <a:buNone/>
              <a:defRPr sz="1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pic>
        <p:nvPicPr>
          <p:cNvPr id="6" name="Picture 5">
            <a:extLst>
              <a:ext uri="{FF2B5EF4-FFF2-40B4-BE49-F238E27FC236}">
                <a16:creationId xmlns:a16="http://schemas.microsoft.com/office/drawing/2014/main" id="{8DF37E07-A543-FC4B-B249-4759B6EA3D4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1845" y="5849488"/>
            <a:ext cx="2062038" cy="627250"/>
          </a:xfrm>
          <a:prstGeom prst="rect">
            <a:avLst/>
          </a:prstGeom>
        </p:spPr>
      </p:pic>
    </p:spTree>
    <p:extLst>
      <p:ext uri="{BB962C8B-B14F-4D97-AF65-F5344CB8AC3E}">
        <p14:creationId xmlns:p14="http://schemas.microsoft.com/office/powerpoint/2010/main" val="142834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Intro: 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895600" y="479425"/>
            <a:ext cx="6400800" cy="892175"/>
          </a:xfrm>
          <a:prstGeom prst="rect">
            <a:avLst/>
          </a:prstGeom>
        </p:spPr>
        <p:txBody>
          <a:bodyPr anchor="t"/>
          <a:lstStyle/>
          <a:p>
            <a:r>
              <a:rPr lang="en-US"/>
              <a:t>Click to edit Master title style</a:t>
            </a:r>
            <a:endParaRPr/>
          </a:p>
        </p:txBody>
      </p:sp>
      <p:sp>
        <p:nvSpPr>
          <p:cNvPr id="3" name="Content Placeholder 2"/>
          <p:cNvSpPr>
            <a:spLocks noGrp="1"/>
          </p:cNvSpPr>
          <p:nvPr>
            <p:ph idx="1" hasCustomPrompt="1"/>
          </p:nvPr>
        </p:nvSpPr>
        <p:spPr>
          <a:xfrm>
            <a:off x="3048000" y="1600200"/>
            <a:ext cx="6400800" cy="4343401"/>
          </a:xfrm>
        </p:spPr>
        <p:txBody>
          <a:bodyPr/>
          <a:lstStyle>
            <a:lvl1pPr>
              <a:defRPr/>
            </a:lvl1pPr>
          </a:lstStyle>
          <a:p>
            <a:pPr lvl="0"/>
            <a:r>
              <a:rPr dirty="0"/>
              <a:t>Click to add text or choose an icon below to insert other content</a:t>
            </a:r>
          </a:p>
          <a:p>
            <a:pPr lvl="1"/>
            <a:r>
              <a:rPr dirty="0"/>
              <a:t>Second level</a:t>
            </a:r>
          </a:p>
          <a:p>
            <a:pPr lvl="2"/>
            <a:r>
              <a:rPr dirty="0"/>
              <a:t>Third level</a:t>
            </a:r>
          </a:p>
          <a:p>
            <a:pPr lvl="3"/>
            <a:r>
              <a:rPr dirty="0"/>
              <a:t>Fourth level</a:t>
            </a:r>
          </a:p>
          <a:p>
            <a:pPr lvl="4"/>
            <a:r>
              <a:rPr dirty="0"/>
              <a:t>Fifth level</a:t>
            </a:r>
          </a:p>
        </p:txBody>
      </p:sp>
    </p:spTree>
    <p:extLst>
      <p:ext uri="{BB962C8B-B14F-4D97-AF65-F5344CB8AC3E}">
        <p14:creationId xmlns:p14="http://schemas.microsoft.com/office/powerpoint/2010/main" val="30842163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picTx" preserve="1">
  <p:cSld name="Subdivider: 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bwMode="gray">
          <a:xfrm>
            <a:off x="0" y="0"/>
            <a:ext cx="7315200" cy="6400800"/>
          </a:xfrm>
          <a:noFill/>
        </p:spPr>
        <p:txBody>
          <a:bodyPr tIns="45720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2" name="Title 1"/>
          <p:cNvSpPr>
            <a:spLocks noGrp="1"/>
          </p:cNvSpPr>
          <p:nvPr>
            <p:ph type="title"/>
          </p:nvPr>
        </p:nvSpPr>
        <p:spPr>
          <a:xfrm>
            <a:off x="7696201" y="842615"/>
            <a:ext cx="3886200" cy="1062385"/>
          </a:xfrm>
          <a:prstGeom prst="rect">
            <a:avLst/>
          </a:prstGeom>
        </p:spPr>
        <p:txBody>
          <a:bodyPr anchor="t"/>
          <a:lstStyle>
            <a:lvl1pPr>
              <a:defRPr sz="3200"/>
            </a:lvl1pPr>
          </a:lstStyle>
          <a:p>
            <a:r>
              <a:rPr lang="en-US"/>
              <a:t>Click to edit Master title style</a:t>
            </a:r>
            <a:endParaRPr dirty="0"/>
          </a:p>
        </p:txBody>
      </p:sp>
      <p:sp>
        <p:nvSpPr>
          <p:cNvPr id="4" name="Text Placeholder 3"/>
          <p:cNvSpPr>
            <a:spLocks noGrp="1"/>
          </p:cNvSpPr>
          <p:nvPr>
            <p:ph type="body" sz="half" idx="2" hasCustomPrompt="1"/>
          </p:nvPr>
        </p:nvSpPr>
        <p:spPr>
          <a:xfrm>
            <a:off x="7848600" y="2286000"/>
            <a:ext cx="3886200" cy="3429000"/>
          </a:xfrm>
        </p:spPr>
        <p:txBody>
          <a:bodyPr anchor="t">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dirty="0"/>
              <a:t>Click to add brief caption or descriptive statement relating to picture</a:t>
            </a:r>
          </a:p>
        </p:txBody>
      </p:sp>
    </p:spTree>
    <p:extLst>
      <p:ext uri="{BB962C8B-B14F-4D97-AF65-F5344CB8AC3E}">
        <p14:creationId xmlns:p14="http://schemas.microsoft.com/office/powerpoint/2010/main" val="719000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79425"/>
            <a:ext cx="10972800" cy="892175"/>
          </a:xfrm>
          <a:prstGeom prst="rect">
            <a:avLst/>
          </a:prstGeom>
        </p:spPr>
        <p:txBody>
          <a:bodyPr anchor="t"/>
          <a:lstStyle/>
          <a:p>
            <a:r>
              <a:rPr lang="en-US"/>
              <a:t>Click to edit Master title style</a:t>
            </a:r>
            <a:endParaRPr dirty="0"/>
          </a:p>
        </p:txBody>
      </p:sp>
      <p:sp>
        <p:nvSpPr>
          <p:cNvPr id="3" name="Content Placeholder 2"/>
          <p:cNvSpPr>
            <a:spLocks noGrp="1"/>
          </p:cNvSpPr>
          <p:nvPr>
            <p:ph idx="1" hasCustomPrompt="1"/>
          </p:nvPr>
        </p:nvSpPr>
        <p:spPr>
          <a:xfrm>
            <a:off x="685800" y="1600200"/>
            <a:ext cx="10896600" cy="4343401"/>
          </a:xfrm>
        </p:spPr>
        <p:txBody>
          <a:bodyPr/>
          <a:lstStyle>
            <a:lvl1pPr>
              <a:defRPr/>
            </a:lvl1pPr>
          </a:lstStyle>
          <a:p>
            <a:pPr lvl="0"/>
            <a:r>
              <a:rPr dirty="0"/>
              <a:t>Click to add text or choose an icon below to insert other content</a:t>
            </a:r>
          </a:p>
          <a:p>
            <a:pPr lvl="1"/>
            <a:r>
              <a:rPr dirty="0"/>
              <a:t>Second level</a:t>
            </a:r>
          </a:p>
          <a:p>
            <a:pPr lvl="2"/>
            <a:r>
              <a:rPr dirty="0"/>
              <a:t>Third level</a:t>
            </a:r>
          </a:p>
          <a:p>
            <a:pPr lvl="3"/>
            <a:r>
              <a:rPr dirty="0"/>
              <a:t>Fourth level</a:t>
            </a:r>
          </a:p>
          <a:p>
            <a:pPr lvl="4"/>
            <a:r>
              <a:rPr dirty="0"/>
              <a:t>Fifth level</a:t>
            </a:r>
          </a:p>
        </p:txBody>
      </p:sp>
    </p:spTree>
    <p:extLst>
      <p:ext uri="{BB962C8B-B14F-4D97-AF65-F5344CB8AC3E}">
        <p14:creationId xmlns:p14="http://schemas.microsoft.com/office/powerpoint/2010/main" val="3297000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2300" y="479425"/>
            <a:ext cx="10960100" cy="892175"/>
          </a:xfrm>
          <a:prstGeom prst="rect">
            <a:avLst/>
          </a:prstGeom>
        </p:spPr>
        <p:txBody>
          <a:bodyPr/>
          <a:lstStyle/>
          <a:p>
            <a:r>
              <a:rPr lang="en-US"/>
              <a:t>Click to edit Master title style</a:t>
            </a:r>
            <a:endParaRPr/>
          </a:p>
        </p:txBody>
      </p:sp>
    </p:spTree>
    <p:extLst>
      <p:ext uri="{BB962C8B-B14F-4D97-AF65-F5344CB8AC3E}">
        <p14:creationId xmlns:p14="http://schemas.microsoft.com/office/powerpoint/2010/main" val="12755155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74447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4" name="Content Placeholder 3"/>
          <p:cNvSpPr>
            <a:spLocks noGrp="1"/>
          </p:cNvSpPr>
          <p:nvPr>
            <p:ph sz="half" idx="2" hasCustomPrompt="1"/>
          </p:nvPr>
        </p:nvSpPr>
        <p:spPr>
          <a:xfrm>
            <a:off x="6278880" y="1828800"/>
            <a:ext cx="5303520" cy="4114800"/>
          </a:xfrm>
        </p:spPr>
        <p:txBody>
          <a:bodyPr/>
          <a:lstStyle/>
          <a:p>
            <a:pPr lvl="0"/>
            <a:r>
              <a:rPr dirty="0"/>
              <a:t>Click to add text or choose an icon below to insert other content</a:t>
            </a:r>
          </a:p>
          <a:p>
            <a:pPr lvl="1"/>
            <a:r>
              <a:rPr dirty="0"/>
              <a:t>Second level</a:t>
            </a:r>
          </a:p>
          <a:p>
            <a:pPr lvl="2"/>
            <a:r>
              <a:rPr dirty="0"/>
              <a:t>Third level</a:t>
            </a:r>
          </a:p>
          <a:p>
            <a:pPr lvl="3"/>
            <a:r>
              <a:rPr dirty="0"/>
              <a:t>Fourth level</a:t>
            </a:r>
          </a:p>
          <a:p>
            <a:pPr lvl="4"/>
            <a:r>
              <a:rPr dirty="0"/>
              <a:t>Fifth level</a:t>
            </a:r>
          </a:p>
        </p:txBody>
      </p:sp>
      <p:sp>
        <p:nvSpPr>
          <p:cNvPr id="2" name="Title 1"/>
          <p:cNvSpPr>
            <a:spLocks noGrp="1"/>
          </p:cNvSpPr>
          <p:nvPr>
            <p:ph type="title"/>
          </p:nvPr>
        </p:nvSpPr>
        <p:spPr>
          <a:xfrm>
            <a:off x="622300" y="479425"/>
            <a:ext cx="10960100" cy="892175"/>
          </a:xfrm>
          <a:prstGeom prst="rect">
            <a:avLst/>
          </a:prstGeom>
        </p:spPr>
        <p:txBody>
          <a:bodyPr/>
          <a:lstStyle/>
          <a:p>
            <a:r>
              <a:rPr lang="en-US"/>
              <a:t>Click to edit Master title style</a:t>
            </a:r>
            <a:endParaRPr/>
          </a:p>
        </p:txBody>
      </p:sp>
      <p:sp>
        <p:nvSpPr>
          <p:cNvPr id="3" name="Content Placeholder 2"/>
          <p:cNvSpPr>
            <a:spLocks noGrp="1"/>
          </p:cNvSpPr>
          <p:nvPr>
            <p:ph sz="half" idx="1" hasCustomPrompt="1"/>
          </p:nvPr>
        </p:nvSpPr>
        <p:spPr>
          <a:xfrm>
            <a:off x="622300" y="1828800"/>
            <a:ext cx="5303520" cy="4114800"/>
          </a:xfrm>
        </p:spPr>
        <p:txBody>
          <a:bodyPr/>
          <a:lstStyle>
            <a:lvl1pPr>
              <a:defRPr/>
            </a:lvl1pPr>
          </a:lstStyle>
          <a:p>
            <a:pPr lvl="0"/>
            <a:r>
              <a:t>Click to add text or choose an icon below to insert other content</a:t>
            </a:r>
          </a:p>
          <a:p>
            <a:pPr lvl="1"/>
            <a:r>
              <a:t>Second level</a:t>
            </a:r>
          </a:p>
          <a:p>
            <a:pPr lvl="2"/>
            <a:r>
              <a:t>Third level</a:t>
            </a:r>
          </a:p>
          <a:p>
            <a:pPr lvl="3"/>
            <a:r>
              <a:t>Fourth level</a:t>
            </a:r>
          </a:p>
          <a:p>
            <a:pPr lvl="4"/>
            <a:r>
              <a:t>Fifth level</a:t>
            </a:r>
          </a:p>
        </p:txBody>
      </p:sp>
    </p:spTree>
    <p:extLst>
      <p:ext uri="{BB962C8B-B14F-4D97-AF65-F5344CB8AC3E}">
        <p14:creationId xmlns:p14="http://schemas.microsoft.com/office/powerpoint/2010/main" val="1261301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Product Sho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2299" y="533400"/>
            <a:ext cx="10838699" cy="914400"/>
          </a:xfrm>
          <a:prstGeom prst="rect">
            <a:avLst/>
          </a:prstGeom>
        </p:spPr>
        <p:txBody>
          <a:bodyPr anchor="t"/>
          <a:lstStyle/>
          <a:p>
            <a:r>
              <a:rPr lang="en-US"/>
              <a:t>Click to edit Master title style</a:t>
            </a:r>
            <a:endParaRPr dirty="0"/>
          </a:p>
        </p:txBody>
      </p:sp>
      <p:sp>
        <p:nvSpPr>
          <p:cNvPr id="7" name="Text Placeholder 6"/>
          <p:cNvSpPr>
            <a:spLocks noGrp="1"/>
          </p:cNvSpPr>
          <p:nvPr>
            <p:ph type="body" sz="quarter" idx="10" hasCustomPrompt="1"/>
          </p:nvPr>
        </p:nvSpPr>
        <p:spPr>
          <a:xfrm>
            <a:off x="716280" y="1828800"/>
            <a:ext cx="5608320" cy="4114800"/>
          </a:xfrm>
        </p:spPr>
        <p:txBody>
          <a:bodyPr anchor="t">
            <a:normAutofit/>
          </a:bodyPr>
          <a:lstStyle>
            <a:lvl1pPr marL="0" indent="0">
              <a:spcBef>
                <a:spcPts val="1200"/>
              </a:spcBef>
              <a:buFontTx/>
              <a:buNone/>
              <a:defRPr sz="2000"/>
            </a:lvl1pPr>
            <a:lvl2pPr marL="0" indent="0">
              <a:spcBef>
                <a:spcPts val="1200"/>
              </a:spcBef>
              <a:buFontTx/>
              <a:buNone/>
              <a:defRPr sz="2000"/>
            </a:lvl2pPr>
            <a:lvl3pPr marL="0" indent="0">
              <a:spcBef>
                <a:spcPts val="1200"/>
              </a:spcBef>
              <a:buFontTx/>
              <a:buNone/>
              <a:defRPr sz="2000"/>
            </a:lvl3pPr>
            <a:lvl4pPr marL="0" indent="0">
              <a:spcBef>
                <a:spcPts val="1200"/>
              </a:spcBef>
              <a:buFontTx/>
              <a:buNone/>
              <a:defRPr sz="2000"/>
            </a:lvl4pPr>
            <a:lvl5pPr marL="0" indent="0">
              <a:spcBef>
                <a:spcPts val="1200"/>
              </a:spcBef>
              <a:buFontTx/>
              <a:buNone/>
              <a:defRPr sz="2000"/>
            </a:lvl5pPr>
            <a:lvl6pPr marL="0" indent="0">
              <a:spcBef>
                <a:spcPts val="1200"/>
              </a:spcBef>
              <a:buFontTx/>
              <a:buNone/>
              <a:defRPr sz="2000"/>
            </a:lvl6pPr>
            <a:lvl7pPr marL="0" indent="0">
              <a:spcBef>
                <a:spcPts val="1200"/>
              </a:spcBef>
              <a:buFontTx/>
              <a:buNone/>
              <a:defRPr sz="2000"/>
            </a:lvl7pPr>
            <a:lvl8pPr marL="0" indent="0">
              <a:spcBef>
                <a:spcPts val="1200"/>
              </a:spcBef>
              <a:buFontTx/>
              <a:buNone/>
              <a:defRPr sz="2000"/>
            </a:lvl8pPr>
            <a:lvl9pPr marL="0" indent="0">
              <a:spcBef>
                <a:spcPts val="1200"/>
              </a:spcBef>
              <a:buFontTx/>
              <a:buNone/>
              <a:defRPr sz="2000"/>
            </a:lvl9pPr>
          </a:lstStyle>
          <a:p>
            <a:pPr lvl="0"/>
            <a:r>
              <a:rPr dirty="0"/>
              <a:t>Click to add brief caption or descriptive statement relating to picture</a:t>
            </a:r>
          </a:p>
        </p:txBody>
      </p:sp>
      <p:sp>
        <p:nvSpPr>
          <p:cNvPr id="18" name="Picture Placeholder 15"/>
          <p:cNvSpPr>
            <a:spLocks noGrp="1"/>
          </p:cNvSpPr>
          <p:nvPr>
            <p:ph type="pic" sz="quarter" idx="13"/>
          </p:nvPr>
        </p:nvSpPr>
        <p:spPr bwMode="gray">
          <a:xfrm>
            <a:off x="7284201" y="2286000"/>
            <a:ext cx="3688599" cy="3200400"/>
          </a:xfrm>
          <a:noFill/>
        </p:spPr>
        <p:txBody>
          <a:bodyPr tIns="365760"/>
          <a:lstStyle>
            <a:lvl1pPr marL="0" indent="0" algn="ctr">
              <a:buNone/>
              <a:defRPr/>
            </a:lvl1pPr>
          </a:lstStyle>
          <a:p>
            <a:r>
              <a:rPr lang="en-US"/>
              <a:t>Click icon to add picture</a:t>
            </a:r>
            <a:endParaRPr/>
          </a:p>
        </p:txBody>
      </p:sp>
    </p:spTree>
    <p:extLst>
      <p:ext uri="{BB962C8B-B14F-4D97-AF65-F5344CB8AC3E}">
        <p14:creationId xmlns:p14="http://schemas.microsoft.com/office/powerpoint/2010/main" val="4165716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Logo">
    <p:bg>
      <p:bgPr>
        <a:solidFill>
          <a:schemeClr val="tx2"/>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2A9EAA1-538D-E94A-B1E8-27067B67BF7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81400" y="2667000"/>
            <a:ext cx="4660380" cy="1417638"/>
          </a:xfrm>
          <a:prstGeom prst="rect">
            <a:avLst/>
          </a:prstGeom>
        </p:spPr>
      </p:pic>
    </p:spTree>
    <p:extLst>
      <p:ext uri="{BB962C8B-B14F-4D97-AF65-F5344CB8AC3E}">
        <p14:creationId xmlns:p14="http://schemas.microsoft.com/office/powerpoint/2010/main" val="3068600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bwMode="ltGray">
          <a:xfrm>
            <a:off x="0" y="6400800"/>
            <a:ext cx="12192000" cy="4572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2895600" y="1828801"/>
            <a:ext cx="6400800" cy="4114800"/>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8" name="Group 7"/>
          <p:cNvGrpSpPr/>
          <p:nvPr userDrawn="1"/>
        </p:nvGrpSpPr>
        <p:grpSpPr>
          <a:xfrm>
            <a:off x="267527" y="6514495"/>
            <a:ext cx="337854" cy="227587"/>
            <a:chOff x="636588" y="2403475"/>
            <a:chExt cx="836612" cy="563563"/>
          </a:xfrm>
          <a:solidFill>
            <a:srgbClr val="FFFFFF"/>
          </a:solidFill>
        </p:grpSpPr>
        <p:sp>
          <p:nvSpPr>
            <p:cNvPr id="9" name="Freeform 5"/>
            <p:cNvSpPr>
              <a:spLocks/>
            </p:cNvSpPr>
            <p:nvPr/>
          </p:nvSpPr>
          <p:spPr bwMode="auto">
            <a:xfrm>
              <a:off x="636588" y="2403475"/>
              <a:ext cx="460375" cy="563563"/>
            </a:xfrm>
            <a:custGeom>
              <a:avLst/>
              <a:gdLst>
                <a:gd name="T0" fmla="*/ 35 w 121"/>
                <a:gd name="T1" fmla="*/ 10 h 147"/>
                <a:gd name="T2" fmla="*/ 71 w 121"/>
                <a:gd name="T3" fmla="*/ 0 h 147"/>
                <a:gd name="T4" fmla="*/ 114 w 121"/>
                <a:gd name="T5" fmla="*/ 15 h 147"/>
                <a:gd name="T6" fmla="*/ 118 w 121"/>
                <a:gd name="T7" fmla="*/ 18 h 147"/>
                <a:gd name="T8" fmla="*/ 121 w 121"/>
                <a:gd name="T9" fmla="*/ 23 h 147"/>
                <a:gd name="T10" fmla="*/ 118 w 121"/>
                <a:gd name="T11" fmla="*/ 28 h 147"/>
                <a:gd name="T12" fmla="*/ 114 w 121"/>
                <a:gd name="T13" fmla="*/ 34 h 147"/>
                <a:gd name="T14" fmla="*/ 108 w 121"/>
                <a:gd name="T15" fmla="*/ 38 h 147"/>
                <a:gd name="T16" fmla="*/ 103 w 121"/>
                <a:gd name="T17" fmla="*/ 36 h 147"/>
                <a:gd name="T18" fmla="*/ 100 w 121"/>
                <a:gd name="T19" fmla="*/ 34 h 147"/>
                <a:gd name="T20" fmla="*/ 71 w 121"/>
                <a:gd name="T21" fmla="*/ 23 h 147"/>
                <a:gd name="T22" fmla="*/ 47 w 121"/>
                <a:gd name="T23" fmla="*/ 30 h 147"/>
                <a:gd name="T24" fmla="*/ 29 w 121"/>
                <a:gd name="T25" fmla="*/ 48 h 147"/>
                <a:gd name="T26" fmla="*/ 23 w 121"/>
                <a:gd name="T27" fmla="*/ 73 h 147"/>
                <a:gd name="T28" fmla="*/ 29 w 121"/>
                <a:gd name="T29" fmla="*/ 98 h 147"/>
                <a:gd name="T30" fmla="*/ 47 w 121"/>
                <a:gd name="T31" fmla="*/ 117 h 147"/>
                <a:gd name="T32" fmla="*/ 71 w 121"/>
                <a:gd name="T33" fmla="*/ 123 h 147"/>
                <a:gd name="T34" fmla="*/ 100 w 121"/>
                <a:gd name="T35" fmla="*/ 113 h 147"/>
                <a:gd name="T36" fmla="*/ 105 w 121"/>
                <a:gd name="T37" fmla="*/ 110 h 147"/>
                <a:gd name="T38" fmla="*/ 108 w 121"/>
                <a:gd name="T39" fmla="*/ 109 h 147"/>
                <a:gd name="T40" fmla="*/ 114 w 121"/>
                <a:gd name="T41" fmla="*/ 113 h 147"/>
                <a:gd name="T42" fmla="*/ 118 w 121"/>
                <a:gd name="T43" fmla="*/ 119 h 147"/>
                <a:gd name="T44" fmla="*/ 120 w 121"/>
                <a:gd name="T45" fmla="*/ 124 h 147"/>
                <a:gd name="T46" fmla="*/ 117 w 121"/>
                <a:gd name="T47" fmla="*/ 130 h 147"/>
                <a:gd name="T48" fmla="*/ 114 w 121"/>
                <a:gd name="T49" fmla="*/ 132 h 147"/>
                <a:gd name="T50" fmla="*/ 71 w 121"/>
                <a:gd name="T51" fmla="*/ 147 h 147"/>
                <a:gd name="T52" fmla="*/ 35 w 121"/>
                <a:gd name="T53" fmla="*/ 137 h 147"/>
                <a:gd name="T54" fmla="*/ 9 w 121"/>
                <a:gd name="T55" fmla="*/ 110 h 147"/>
                <a:gd name="T56" fmla="*/ 0 w 121"/>
                <a:gd name="T57" fmla="*/ 73 h 147"/>
                <a:gd name="T58" fmla="*/ 9 w 121"/>
                <a:gd name="T59" fmla="*/ 37 h 147"/>
                <a:gd name="T60" fmla="*/ 35 w 121"/>
                <a:gd name="T61" fmla="*/ 10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21" h="147">
                  <a:moveTo>
                    <a:pt x="35" y="10"/>
                  </a:moveTo>
                  <a:cubicBezTo>
                    <a:pt x="46" y="3"/>
                    <a:pt x="58" y="0"/>
                    <a:pt x="71" y="0"/>
                  </a:cubicBezTo>
                  <a:cubicBezTo>
                    <a:pt x="87" y="0"/>
                    <a:pt x="101" y="5"/>
                    <a:pt x="114" y="15"/>
                  </a:cubicBezTo>
                  <a:cubicBezTo>
                    <a:pt x="118" y="18"/>
                    <a:pt x="118" y="18"/>
                    <a:pt x="118" y="18"/>
                  </a:cubicBezTo>
                  <a:cubicBezTo>
                    <a:pt x="120" y="19"/>
                    <a:pt x="121" y="21"/>
                    <a:pt x="121" y="23"/>
                  </a:cubicBezTo>
                  <a:cubicBezTo>
                    <a:pt x="121" y="24"/>
                    <a:pt x="120" y="26"/>
                    <a:pt x="118" y="28"/>
                  </a:cubicBezTo>
                  <a:cubicBezTo>
                    <a:pt x="114" y="34"/>
                    <a:pt x="114" y="34"/>
                    <a:pt x="114" y="34"/>
                  </a:cubicBezTo>
                  <a:cubicBezTo>
                    <a:pt x="112" y="36"/>
                    <a:pt x="110" y="38"/>
                    <a:pt x="108" y="38"/>
                  </a:cubicBezTo>
                  <a:cubicBezTo>
                    <a:pt x="106" y="38"/>
                    <a:pt x="105" y="37"/>
                    <a:pt x="103" y="36"/>
                  </a:cubicBezTo>
                  <a:cubicBezTo>
                    <a:pt x="100" y="34"/>
                    <a:pt x="100" y="34"/>
                    <a:pt x="100" y="34"/>
                  </a:cubicBezTo>
                  <a:cubicBezTo>
                    <a:pt x="92" y="27"/>
                    <a:pt x="82" y="23"/>
                    <a:pt x="71" y="23"/>
                  </a:cubicBezTo>
                  <a:cubicBezTo>
                    <a:pt x="62" y="23"/>
                    <a:pt x="54" y="26"/>
                    <a:pt x="47" y="30"/>
                  </a:cubicBezTo>
                  <a:cubicBezTo>
                    <a:pt x="39" y="35"/>
                    <a:pt x="33" y="41"/>
                    <a:pt x="29" y="48"/>
                  </a:cubicBezTo>
                  <a:cubicBezTo>
                    <a:pt x="25" y="56"/>
                    <a:pt x="23" y="64"/>
                    <a:pt x="23" y="73"/>
                  </a:cubicBezTo>
                  <a:cubicBezTo>
                    <a:pt x="23" y="82"/>
                    <a:pt x="25" y="91"/>
                    <a:pt x="29" y="98"/>
                  </a:cubicBezTo>
                  <a:cubicBezTo>
                    <a:pt x="33" y="106"/>
                    <a:pt x="39" y="112"/>
                    <a:pt x="47" y="117"/>
                  </a:cubicBezTo>
                  <a:cubicBezTo>
                    <a:pt x="54" y="121"/>
                    <a:pt x="62" y="123"/>
                    <a:pt x="71" y="123"/>
                  </a:cubicBezTo>
                  <a:cubicBezTo>
                    <a:pt x="82" y="123"/>
                    <a:pt x="92" y="120"/>
                    <a:pt x="100" y="113"/>
                  </a:cubicBezTo>
                  <a:cubicBezTo>
                    <a:pt x="105" y="110"/>
                    <a:pt x="105" y="110"/>
                    <a:pt x="105" y="110"/>
                  </a:cubicBezTo>
                  <a:cubicBezTo>
                    <a:pt x="106" y="109"/>
                    <a:pt x="107" y="109"/>
                    <a:pt x="108" y="109"/>
                  </a:cubicBezTo>
                  <a:cubicBezTo>
                    <a:pt x="110" y="109"/>
                    <a:pt x="112" y="110"/>
                    <a:pt x="114" y="113"/>
                  </a:cubicBezTo>
                  <a:cubicBezTo>
                    <a:pt x="118" y="119"/>
                    <a:pt x="118" y="119"/>
                    <a:pt x="118" y="119"/>
                  </a:cubicBezTo>
                  <a:cubicBezTo>
                    <a:pt x="120" y="120"/>
                    <a:pt x="120" y="122"/>
                    <a:pt x="120" y="124"/>
                  </a:cubicBezTo>
                  <a:cubicBezTo>
                    <a:pt x="120" y="126"/>
                    <a:pt x="119" y="128"/>
                    <a:pt x="117" y="130"/>
                  </a:cubicBezTo>
                  <a:cubicBezTo>
                    <a:pt x="114" y="132"/>
                    <a:pt x="114" y="132"/>
                    <a:pt x="114" y="132"/>
                  </a:cubicBezTo>
                  <a:cubicBezTo>
                    <a:pt x="101" y="142"/>
                    <a:pt x="87" y="147"/>
                    <a:pt x="71" y="147"/>
                  </a:cubicBezTo>
                  <a:cubicBezTo>
                    <a:pt x="58" y="147"/>
                    <a:pt x="46" y="143"/>
                    <a:pt x="35" y="137"/>
                  </a:cubicBezTo>
                  <a:cubicBezTo>
                    <a:pt x="24" y="130"/>
                    <a:pt x="16" y="122"/>
                    <a:pt x="9" y="110"/>
                  </a:cubicBezTo>
                  <a:cubicBezTo>
                    <a:pt x="3" y="99"/>
                    <a:pt x="0" y="87"/>
                    <a:pt x="0" y="73"/>
                  </a:cubicBezTo>
                  <a:cubicBezTo>
                    <a:pt x="0" y="60"/>
                    <a:pt x="3" y="48"/>
                    <a:pt x="9" y="37"/>
                  </a:cubicBezTo>
                  <a:cubicBezTo>
                    <a:pt x="16" y="25"/>
                    <a:pt x="24" y="16"/>
                    <a:pt x="35"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Freeform 6"/>
            <p:cNvSpPr>
              <a:spLocks/>
            </p:cNvSpPr>
            <p:nvPr/>
          </p:nvSpPr>
          <p:spPr bwMode="auto">
            <a:xfrm>
              <a:off x="1192213" y="2419350"/>
              <a:ext cx="280987" cy="382588"/>
            </a:xfrm>
            <a:custGeom>
              <a:avLst/>
              <a:gdLst>
                <a:gd name="T0" fmla="*/ 0 w 74"/>
                <a:gd name="T1" fmla="*/ 91 h 100"/>
                <a:gd name="T2" fmla="*/ 0 w 74"/>
                <a:gd name="T3" fmla="*/ 9 h 100"/>
                <a:gd name="T4" fmla="*/ 8 w 74"/>
                <a:gd name="T5" fmla="*/ 0 h 100"/>
                <a:gd name="T6" fmla="*/ 15 w 74"/>
                <a:gd name="T7" fmla="*/ 0 h 100"/>
                <a:gd name="T8" fmla="*/ 23 w 74"/>
                <a:gd name="T9" fmla="*/ 9 h 100"/>
                <a:gd name="T10" fmla="*/ 23 w 74"/>
                <a:gd name="T11" fmla="*/ 68 h 100"/>
                <a:gd name="T12" fmla="*/ 31 w 74"/>
                <a:gd name="T13" fmla="*/ 76 h 100"/>
                <a:gd name="T14" fmla="*/ 66 w 74"/>
                <a:gd name="T15" fmla="*/ 76 h 100"/>
                <a:gd name="T16" fmla="*/ 74 w 74"/>
                <a:gd name="T17" fmla="*/ 84 h 100"/>
                <a:gd name="T18" fmla="*/ 74 w 74"/>
                <a:gd name="T19" fmla="*/ 91 h 100"/>
                <a:gd name="T20" fmla="*/ 66 w 74"/>
                <a:gd name="T21" fmla="*/ 100 h 100"/>
                <a:gd name="T22" fmla="*/ 8 w 74"/>
                <a:gd name="T23" fmla="*/ 100 h 100"/>
                <a:gd name="T24" fmla="*/ 0 w 74"/>
                <a:gd name="T25" fmla="*/ 91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4" h="100">
                  <a:moveTo>
                    <a:pt x="0" y="91"/>
                  </a:moveTo>
                  <a:cubicBezTo>
                    <a:pt x="0" y="9"/>
                    <a:pt x="0" y="9"/>
                    <a:pt x="0" y="9"/>
                  </a:cubicBezTo>
                  <a:cubicBezTo>
                    <a:pt x="0" y="3"/>
                    <a:pt x="2" y="0"/>
                    <a:pt x="8" y="0"/>
                  </a:cubicBezTo>
                  <a:cubicBezTo>
                    <a:pt x="15" y="0"/>
                    <a:pt x="15" y="0"/>
                    <a:pt x="15" y="0"/>
                  </a:cubicBezTo>
                  <a:cubicBezTo>
                    <a:pt x="20" y="0"/>
                    <a:pt x="23" y="3"/>
                    <a:pt x="23" y="9"/>
                  </a:cubicBezTo>
                  <a:cubicBezTo>
                    <a:pt x="23" y="68"/>
                    <a:pt x="23" y="68"/>
                    <a:pt x="23" y="68"/>
                  </a:cubicBezTo>
                  <a:cubicBezTo>
                    <a:pt x="23" y="73"/>
                    <a:pt x="26" y="76"/>
                    <a:pt x="31" y="76"/>
                  </a:cubicBezTo>
                  <a:cubicBezTo>
                    <a:pt x="66" y="76"/>
                    <a:pt x="66" y="76"/>
                    <a:pt x="66" y="76"/>
                  </a:cubicBezTo>
                  <a:cubicBezTo>
                    <a:pt x="72" y="76"/>
                    <a:pt x="74" y="79"/>
                    <a:pt x="74" y="84"/>
                  </a:cubicBezTo>
                  <a:cubicBezTo>
                    <a:pt x="74" y="91"/>
                    <a:pt x="74" y="91"/>
                    <a:pt x="74" y="91"/>
                  </a:cubicBezTo>
                  <a:cubicBezTo>
                    <a:pt x="74" y="97"/>
                    <a:pt x="72" y="100"/>
                    <a:pt x="66" y="100"/>
                  </a:cubicBezTo>
                  <a:cubicBezTo>
                    <a:pt x="8" y="100"/>
                    <a:pt x="8" y="100"/>
                    <a:pt x="8" y="100"/>
                  </a:cubicBezTo>
                  <a:cubicBezTo>
                    <a:pt x="2" y="100"/>
                    <a:pt x="0" y="97"/>
                    <a:pt x="0" y="9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 name="Freeform 7"/>
            <p:cNvSpPr>
              <a:spLocks/>
            </p:cNvSpPr>
            <p:nvPr/>
          </p:nvSpPr>
          <p:spPr bwMode="auto">
            <a:xfrm>
              <a:off x="1192213" y="2874963"/>
              <a:ext cx="280987" cy="92075"/>
            </a:xfrm>
            <a:custGeom>
              <a:avLst/>
              <a:gdLst>
                <a:gd name="T0" fmla="*/ 68 w 74"/>
                <a:gd name="T1" fmla="*/ 24 h 24"/>
                <a:gd name="T2" fmla="*/ 6 w 74"/>
                <a:gd name="T3" fmla="*/ 24 h 24"/>
                <a:gd name="T4" fmla="*/ 0 w 74"/>
                <a:gd name="T5" fmla="*/ 17 h 24"/>
                <a:gd name="T6" fmla="*/ 0 w 74"/>
                <a:gd name="T7" fmla="*/ 6 h 24"/>
                <a:gd name="T8" fmla="*/ 6 w 74"/>
                <a:gd name="T9" fmla="*/ 0 h 24"/>
                <a:gd name="T10" fmla="*/ 68 w 74"/>
                <a:gd name="T11" fmla="*/ 0 h 24"/>
                <a:gd name="T12" fmla="*/ 74 w 74"/>
                <a:gd name="T13" fmla="*/ 6 h 24"/>
                <a:gd name="T14" fmla="*/ 74 w 74"/>
                <a:gd name="T15" fmla="*/ 17 h 24"/>
                <a:gd name="T16" fmla="*/ 68 w 74"/>
                <a:gd name="T17" fmla="*/ 2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24">
                  <a:moveTo>
                    <a:pt x="68" y="24"/>
                  </a:moveTo>
                  <a:cubicBezTo>
                    <a:pt x="6" y="24"/>
                    <a:pt x="6" y="24"/>
                    <a:pt x="6" y="24"/>
                  </a:cubicBezTo>
                  <a:cubicBezTo>
                    <a:pt x="3" y="24"/>
                    <a:pt x="0" y="21"/>
                    <a:pt x="0" y="17"/>
                  </a:cubicBezTo>
                  <a:cubicBezTo>
                    <a:pt x="0" y="6"/>
                    <a:pt x="0" y="6"/>
                    <a:pt x="0" y="6"/>
                  </a:cubicBezTo>
                  <a:cubicBezTo>
                    <a:pt x="0" y="3"/>
                    <a:pt x="3" y="0"/>
                    <a:pt x="6" y="0"/>
                  </a:cubicBezTo>
                  <a:cubicBezTo>
                    <a:pt x="68" y="0"/>
                    <a:pt x="68" y="0"/>
                    <a:pt x="68" y="0"/>
                  </a:cubicBezTo>
                  <a:cubicBezTo>
                    <a:pt x="72" y="0"/>
                    <a:pt x="74" y="3"/>
                    <a:pt x="74" y="6"/>
                  </a:cubicBezTo>
                  <a:cubicBezTo>
                    <a:pt x="74" y="17"/>
                    <a:pt x="74" y="17"/>
                    <a:pt x="74" y="17"/>
                  </a:cubicBezTo>
                  <a:cubicBezTo>
                    <a:pt x="74" y="21"/>
                    <a:pt x="72" y="24"/>
                    <a:pt x="68" y="24"/>
                  </a:cubicBezTo>
                  <a:close/>
                </a:path>
              </a:pathLst>
            </a:custGeom>
            <a:solidFill>
              <a:srgbClr val="35AB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2" name="Title Placeholder 11">
            <a:extLst>
              <a:ext uri="{FF2B5EF4-FFF2-40B4-BE49-F238E27FC236}">
                <a16:creationId xmlns:a16="http://schemas.microsoft.com/office/drawing/2014/main" id="{5E189524-92C3-734F-84EA-B353A252DB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6526114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7" r:id="rId3"/>
    <p:sldLayoutId id="2147483669" r:id="rId4"/>
    <p:sldLayoutId id="2147483654" r:id="rId5"/>
    <p:sldLayoutId id="2147483655" r:id="rId6"/>
    <p:sldLayoutId id="2147483652" r:id="rId7"/>
    <p:sldLayoutId id="2147483662" r:id="rId8"/>
    <p:sldLayoutId id="2147483666" r:id="rId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200" b="1" u="none" kern="1200">
          <a:solidFill>
            <a:schemeClr val="accent6"/>
          </a:solidFill>
          <a:latin typeface="+mj-lt"/>
          <a:ea typeface="+mj-ea"/>
          <a:cs typeface="+mj-cs"/>
        </a:defRPr>
      </a:lvl1pPr>
    </p:titleStyle>
    <p:bodyStyle>
      <a:lvl1pPr marL="182563" indent="-182563" algn="l" defTabSz="914400" rtl="0" eaLnBrk="1" latinLnBrk="0" hangingPunct="1">
        <a:lnSpc>
          <a:spcPct val="90000"/>
        </a:lnSpc>
        <a:spcBef>
          <a:spcPts val="1800"/>
        </a:spcBef>
        <a:buClr>
          <a:schemeClr val="tx1">
            <a:lumMod val="50000"/>
            <a:lumOff val="50000"/>
          </a:schemeClr>
        </a:buClr>
        <a:buFont typeface="Arial" panose="020B0604020202020204" pitchFamily="34" charset="0"/>
        <a:buChar char="•"/>
        <a:defRPr sz="2000" kern="1200">
          <a:solidFill>
            <a:schemeClr val="accent6"/>
          </a:solidFill>
          <a:latin typeface="+mn-lt"/>
          <a:ea typeface="+mn-ea"/>
          <a:cs typeface="+mn-cs"/>
        </a:defRPr>
      </a:lvl1pPr>
      <a:lvl2pPr marL="457200" indent="-182880" algn="l" defTabSz="914400" rtl="0" eaLnBrk="1" latinLnBrk="0" hangingPunct="1">
        <a:lnSpc>
          <a:spcPct val="90000"/>
        </a:lnSpc>
        <a:spcBef>
          <a:spcPts val="1200"/>
        </a:spcBef>
        <a:buClr>
          <a:schemeClr val="tx1">
            <a:lumMod val="50000"/>
            <a:lumOff val="50000"/>
          </a:schemeClr>
        </a:buClr>
        <a:buFont typeface="Arial" panose="020B0604020202020204" pitchFamily="34" charset="0"/>
        <a:buChar char="–"/>
        <a:defRPr sz="1800" kern="1200">
          <a:solidFill>
            <a:schemeClr val="accent6"/>
          </a:solidFill>
          <a:latin typeface="+mn-lt"/>
          <a:ea typeface="+mn-ea"/>
          <a:cs typeface="+mn-cs"/>
        </a:defRPr>
      </a:lvl2pPr>
      <a:lvl3pPr marL="687388" indent="-182880" algn="l" defTabSz="914400" rtl="0" eaLnBrk="1" latinLnBrk="0" hangingPunct="1">
        <a:lnSpc>
          <a:spcPct val="90000"/>
        </a:lnSpc>
        <a:spcBef>
          <a:spcPts val="800"/>
        </a:spcBef>
        <a:buClr>
          <a:schemeClr val="tx1">
            <a:lumMod val="50000"/>
            <a:lumOff val="50000"/>
          </a:schemeClr>
        </a:buClr>
        <a:buFont typeface="Arial" panose="020B0604020202020204" pitchFamily="34" charset="0"/>
        <a:buChar char="•"/>
        <a:defRPr sz="1600" kern="1200">
          <a:solidFill>
            <a:schemeClr val="accent6"/>
          </a:solidFill>
          <a:latin typeface="+mn-lt"/>
          <a:ea typeface="+mn-ea"/>
          <a:cs typeface="+mn-cs"/>
        </a:defRPr>
      </a:lvl3pPr>
      <a:lvl4pPr marL="914400" indent="-182880" algn="l" defTabSz="914400" rtl="0" eaLnBrk="1" latinLnBrk="0" hangingPunct="1">
        <a:lnSpc>
          <a:spcPct val="90000"/>
        </a:lnSpc>
        <a:spcBef>
          <a:spcPts val="600"/>
        </a:spcBef>
        <a:buClr>
          <a:schemeClr val="tx1">
            <a:lumMod val="50000"/>
            <a:lumOff val="50000"/>
          </a:schemeClr>
        </a:buClr>
        <a:buFont typeface="Arial" panose="020B0604020202020204" pitchFamily="34" charset="0"/>
        <a:buChar char="–"/>
        <a:defRPr sz="1400" kern="1200">
          <a:solidFill>
            <a:schemeClr val="accent6"/>
          </a:solidFill>
          <a:latin typeface="+mn-lt"/>
          <a:ea typeface="+mn-ea"/>
          <a:cs typeface="+mn-cs"/>
        </a:defRPr>
      </a:lvl4pPr>
      <a:lvl5pPr marL="1143000" indent="-182880" algn="l" defTabSz="914400" rtl="0" eaLnBrk="1" latinLnBrk="0" hangingPunct="1">
        <a:lnSpc>
          <a:spcPct val="90000"/>
        </a:lnSpc>
        <a:spcBef>
          <a:spcPts val="600"/>
        </a:spcBef>
        <a:buClr>
          <a:schemeClr val="tx1">
            <a:lumMod val="50000"/>
            <a:lumOff val="50000"/>
          </a:schemeClr>
        </a:buClr>
        <a:buFont typeface="Arial" panose="020B0604020202020204" pitchFamily="34" charset="0"/>
        <a:buChar char="•"/>
        <a:defRPr sz="1400" kern="1200">
          <a:solidFill>
            <a:schemeClr val="accent6"/>
          </a:solidFill>
          <a:latin typeface="+mn-lt"/>
          <a:ea typeface="+mn-ea"/>
          <a:cs typeface="+mn-cs"/>
        </a:defRPr>
      </a:lvl5pPr>
      <a:lvl6pPr marL="1371600" indent="-182880" algn="l" defTabSz="914400" rtl="0" eaLnBrk="1" latinLnBrk="0" hangingPunct="1">
        <a:lnSpc>
          <a:spcPct val="90000"/>
        </a:lnSpc>
        <a:spcBef>
          <a:spcPts val="600"/>
        </a:spcBef>
        <a:buClr>
          <a:schemeClr val="tx1">
            <a:lumMod val="50000"/>
            <a:lumOff val="50000"/>
          </a:schemeClr>
        </a:buClr>
        <a:buFont typeface="Arial" panose="020B0604020202020204" pitchFamily="34" charset="0"/>
        <a:buChar char="–"/>
        <a:defRPr sz="1400" kern="1200">
          <a:solidFill>
            <a:schemeClr val="tx1"/>
          </a:solidFill>
          <a:latin typeface="+mn-lt"/>
          <a:ea typeface="+mn-ea"/>
          <a:cs typeface="+mn-cs"/>
        </a:defRPr>
      </a:lvl6pPr>
      <a:lvl7pPr marL="1601788" indent="-182880" algn="l" defTabSz="914400" rtl="0" eaLnBrk="1" latinLnBrk="0" hangingPunct="1">
        <a:lnSpc>
          <a:spcPct val="90000"/>
        </a:lnSpc>
        <a:spcBef>
          <a:spcPts val="600"/>
        </a:spcBef>
        <a:buClr>
          <a:schemeClr val="tx1">
            <a:lumMod val="50000"/>
            <a:lumOff val="50000"/>
          </a:schemeClr>
        </a:buClr>
        <a:buFont typeface="Arial" panose="020B0604020202020204"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tx1">
            <a:lumMod val="50000"/>
            <a:lumOff val="50000"/>
          </a:schemeClr>
        </a:buClr>
        <a:buFont typeface="Arial" panose="020B0604020202020204" pitchFamily="34" charset="0"/>
        <a:buChar char="–"/>
        <a:defRPr sz="1400" kern="1200">
          <a:solidFill>
            <a:schemeClr val="tx1"/>
          </a:solidFill>
          <a:latin typeface="+mn-lt"/>
          <a:ea typeface="+mn-ea"/>
          <a:cs typeface="+mn-cs"/>
        </a:defRPr>
      </a:lvl8pPr>
      <a:lvl9pPr marL="2057400" indent="-182880" algn="l" defTabSz="914400" rtl="0" eaLnBrk="1" latinLnBrk="0" hangingPunct="1">
        <a:lnSpc>
          <a:spcPct val="90000"/>
        </a:lnSpc>
        <a:spcBef>
          <a:spcPts val="600"/>
        </a:spcBef>
        <a:buClr>
          <a:schemeClr val="tx1">
            <a:lumMod val="50000"/>
            <a:lumOff val="50000"/>
          </a:schemeClr>
        </a:buClr>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pos="7296" userDrawn="1">
          <p15:clr>
            <a:srgbClr val="F26B43"/>
          </p15:clr>
        </p15:guide>
        <p15:guide id="3" pos="384" userDrawn="1">
          <p15:clr>
            <a:srgbClr val="F26B43"/>
          </p15:clr>
        </p15:guide>
        <p15:guide id="4" orient="horz" pos="2160" userDrawn="1">
          <p15:clr>
            <a:srgbClr val="F26B43"/>
          </p15:clr>
        </p15:guide>
        <p15:guide id="5" orient="horz" pos="864" userDrawn="1">
          <p15:clr>
            <a:srgbClr val="F26B43"/>
          </p15:clr>
        </p15:guide>
        <p15:guide id="6" orient="horz" pos="1152" userDrawn="1">
          <p15:clr>
            <a:srgbClr val="F26B43"/>
          </p15:clr>
        </p15:guide>
        <p15:guide id="7" orient="horz" pos="3744"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emf"/><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4.xml"/><Relationship Id="rId5" Type="http://schemas.openxmlformats.org/officeDocument/2006/relationships/image" Target="../media/image19.png"/><Relationship Id="rId4" Type="http://schemas.openxmlformats.org/officeDocument/2006/relationships/image" Target="../media/image18.png"/></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image" Target="../media/image21.png"/></Relationships>
</file>

<file path=ppt/slides/_rels/slide1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5.xml"/><Relationship Id="rId1" Type="http://schemas.openxmlformats.org/officeDocument/2006/relationships/slideLayout" Target="../slideLayouts/slideLayout4.xml"/><Relationship Id="rId4" Type="http://schemas.openxmlformats.org/officeDocument/2006/relationships/image" Target="../media/image2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4.xml"/><Relationship Id="rId5" Type="http://schemas.openxmlformats.org/officeDocument/2006/relationships/image" Target="../media/image14.png"/><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4.xml"/><Relationship Id="rId5" Type="http://schemas.openxmlformats.org/officeDocument/2006/relationships/image" Target="../media/image17.png"/><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stretch>
            <a:fillRect/>
          </a:stretch>
        </p:blipFill>
        <p:spPr>
          <a:xfrm>
            <a:off x="1" y="1"/>
            <a:ext cx="12191999" cy="3729148"/>
          </a:xfrm>
          <a:prstGeom prst="rect">
            <a:avLst/>
          </a:prstGeom>
        </p:spPr>
      </p:pic>
      <p:sp>
        <p:nvSpPr>
          <p:cNvPr id="12" name="Rectangle 11">
            <a:extLst>
              <a:ext uri="{FF2B5EF4-FFF2-40B4-BE49-F238E27FC236}">
                <a16:creationId xmlns:a16="http://schemas.microsoft.com/office/drawing/2014/main" id="{27E53773-5C69-8645-AE1A-9F774BB0C7C9}"/>
              </a:ext>
            </a:extLst>
          </p:cNvPr>
          <p:cNvSpPr/>
          <p:nvPr/>
        </p:nvSpPr>
        <p:spPr>
          <a:xfrm>
            <a:off x="0" y="3699282"/>
            <a:ext cx="12192000" cy="178711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dirty="0" err="1"/>
          </a:p>
        </p:txBody>
      </p:sp>
      <p:sp>
        <p:nvSpPr>
          <p:cNvPr id="2" name="Title 1"/>
          <p:cNvSpPr>
            <a:spLocks noGrp="1"/>
          </p:cNvSpPr>
          <p:nvPr>
            <p:ph type="ctrTitle"/>
          </p:nvPr>
        </p:nvSpPr>
        <p:spPr>
          <a:xfrm>
            <a:off x="685800" y="4229100"/>
            <a:ext cx="11353800" cy="704850"/>
          </a:xfrm>
        </p:spPr>
        <p:txBody>
          <a:bodyPr>
            <a:normAutofit/>
          </a:bodyPr>
          <a:lstStyle/>
          <a:p>
            <a:r>
              <a:rPr lang="en-US" b="0" dirty="0">
                <a:solidFill>
                  <a:srgbClr val="262626"/>
                </a:solidFill>
                <a:latin typeface="ProximaNova-Light"/>
              </a:rPr>
              <a:t>Put Your Input In, Take Your Output Out</a:t>
            </a:r>
            <a:endParaRPr lang="en-US" b="0" dirty="0">
              <a:solidFill>
                <a:schemeClr val="accent6"/>
              </a:solidFill>
            </a:endParaRPr>
          </a:p>
        </p:txBody>
      </p:sp>
      <p:sp>
        <p:nvSpPr>
          <p:cNvPr id="3" name="Subtitle 2"/>
          <p:cNvSpPr>
            <a:spLocks noGrp="1"/>
          </p:cNvSpPr>
          <p:nvPr>
            <p:ph type="subTitle" idx="1"/>
          </p:nvPr>
        </p:nvSpPr>
        <p:spPr>
          <a:xfrm>
            <a:off x="762000" y="5010150"/>
            <a:ext cx="11277600" cy="476250"/>
          </a:xfrm>
        </p:spPr>
        <p:txBody>
          <a:bodyPr/>
          <a:lstStyle/>
          <a:p>
            <a:r>
              <a:rPr lang="en-US" b="1" dirty="0">
                <a:solidFill>
                  <a:srgbClr val="007DB6"/>
                </a:solidFill>
              </a:rPr>
              <a:t>Geometric Components of Rigid Motions</a:t>
            </a:r>
          </a:p>
        </p:txBody>
      </p:sp>
      <p:sp>
        <p:nvSpPr>
          <p:cNvPr id="11" name="Rectangle 10">
            <a:extLst>
              <a:ext uri="{FF2B5EF4-FFF2-40B4-BE49-F238E27FC236}">
                <a16:creationId xmlns:a16="http://schemas.microsoft.com/office/drawing/2014/main" id="{A2EA2FF2-58F8-2F47-9EA6-9DB8D6EBBDB8}"/>
              </a:ext>
            </a:extLst>
          </p:cNvPr>
          <p:cNvSpPr/>
          <p:nvPr/>
        </p:nvSpPr>
        <p:spPr>
          <a:xfrm>
            <a:off x="1276739" y="0"/>
            <a:ext cx="2819400" cy="4114800"/>
          </a:xfrm>
          <a:prstGeom prst="rect">
            <a:avLst/>
          </a:prstGeom>
          <a:solidFill>
            <a:srgbClr val="007D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dirty="0" err="1"/>
          </a:p>
        </p:txBody>
      </p:sp>
      <p:graphicFrame>
        <p:nvGraphicFramePr>
          <p:cNvPr id="13" name="Diagram 12">
            <a:extLst>
              <a:ext uri="{FF2B5EF4-FFF2-40B4-BE49-F238E27FC236}">
                <a16:creationId xmlns:a16="http://schemas.microsoft.com/office/drawing/2014/main" id="{BB6360D0-794B-E04A-90F1-3F8EFA7A8341}"/>
              </a:ext>
            </a:extLst>
          </p:cNvPr>
          <p:cNvGraphicFramePr/>
          <p:nvPr>
            <p:extLst>
              <p:ext uri="{D42A27DB-BD31-4B8C-83A1-F6EECF244321}">
                <p14:modId xmlns:p14="http://schemas.microsoft.com/office/powerpoint/2010/main" val="1043739475"/>
              </p:ext>
            </p:extLst>
          </p:nvPr>
        </p:nvGraphicFramePr>
        <p:xfrm>
          <a:off x="1066800" y="304800"/>
          <a:ext cx="3200400" cy="304800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4" name="TextBox 13">
            <a:extLst>
              <a:ext uri="{FF2B5EF4-FFF2-40B4-BE49-F238E27FC236}">
                <a16:creationId xmlns:a16="http://schemas.microsoft.com/office/drawing/2014/main" id="{A3CBC226-61FE-D943-9A26-5199403BF069}"/>
              </a:ext>
            </a:extLst>
          </p:cNvPr>
          <p:cNvSpPr txBox="1"/>
          <p:nvPr/>
        </p:nvSpPr>
        <p:spPr>
          <a:xfrm>
            <a:off x="1505339" y="1087118"/>
            <a:ext cx="533400" cy="341632"/>
          </a:xfrm>
          <a:prstGeom prst="rect">
            <a:avLst/>
          </a:prstGeom>
          <a:noFill/>
        </p:spPr>
        <p:txBody>
          <a:bodyPr wrap="square" rtlCol="0">
            <a:spAutoFit/>
          </a:bodyPr>
          <a:lstStyle/>
          <a:p>
            <a:pPr algn="ctr">
              <a:lnSpc>
                <a:spcPct val="90000"/>
              </a:lnSpc>
            </a:pPr>
            <a:r>
              <a:rPr lang="en-US" dirty="0"/>
              <a:t>1</a:t>
            </a:r>
          </a:p>
        </p:txBody>
      </p:sp>
      <p:sp>
        <p:nvSpPr>
          <p:cNvPr id="15" name="TextBox 14">
            <a:extLst>
              <a:ext uri="{FF2B5EF4-FFF2-40B4-BE49-F238E27FC236}">
                <a16:creationId xmlns:a16="http://schemas.microsoft.com/office/drawing/2014/main" id="{45EA5810-9D96-104A-A03A-6FFFE3688297}"/>
              </a:ext>
            </a:extLst>
          </p:cNvPr>
          <p:cNvSpPr txBox="1"/>
          <p:nvPr/>
        </p:nvSpPr>
        <p:spPr>
          <a:xfrm>
            <a:off x="1505339" y="1714500"/>
            <a:ext cx="533400" cy="341632"/>
          </a:xfrm>
          <a:prstGeom prst="rect">
            <a:avLst/>
          </a:prstGeom>
          <a:noFill/>
        </p:spPr>
        <p:txBody>
          <a:bodyPr wrap="square" rtlCol="0">
            <a:spAutoFit/>
          </a:bodyPr>
          <a:lstStyle/>
          <a:p>
            <a:pPr algn="ctr">
              <a:lnSpc>
                <a:spcPct val="90000"/>
              </a:lnSpc>
            </a:pPr>
            <a:r>
              <a:rPr lang="en-US" dirty="0"/>
              <a:t>2</a:t>
            </a:r>
          </a:p>
        </p:txBody>
      </p:sp>
      <p:sp>
        <p:nvSpPr>
          <p:cNvPr id="16" name="TextBox 15">
            <a:extLst>
              <a:ext uri="{FF2B5EF4-FFF2-40B4-BE49-F238E27FC236}">
                <a16:creationId xmlns:a16="http://schemas.microsoft.com/office/drawing/2014/main" id="{369FD379-D1FF-AE47-852B-4ED4DDF8D8B5}"/>
              </a:ext>
            </a:extLst>
          </p:cNvPr>
          <p:cNvSpPr txBox="1"/>
          <p:nvPr/>
        </p:nvSpPr>
        <p:spPr>
          <a:xfrm>
            <a:off x="1505339" y="2325368"/>
            <a:ext cx="533400" cy="341632"/>
          </a:xfrm>
          <a:prstGeom prst="rect">
            <a:avLst/>
          </a:prstGeom>
          <a:noFill/>
        </p:spPr>
        <p:txBody>
          <a:bodyPr wrap="square" rtlCol="0">
            <a:spAutoFit/>
          </a:bodyPr>
          <a:lstStyle/>
          <a:p>
            <a:pPr algn="ctr">
              <a:lnSpc>
                <a:spcPct val="90000"/>
              </a:lnSpc>
            </a:pPr>
            <a:r>
              <a:rPr lang="en-US" dirty="0"/>
              <a:t>3</a:t>
            </a:r>
          </a:p>
        </p:txBody>
      </p:sp>
      <p:sp>
        <p:nvSpPr>
          <p:cNvPr id="17" name="TextBox 16">
            <a:extLst>
              <a:ext uri="{FF2B5EF4-FFF2-40B4-BE49-F238E27FC236}">
                <a16:creationId xmlns:a16="http://schemas.microsoft.com/office/drawing/2014/main" id="{30CE9B9F-5043-4C47-964D-8F45233F8785}"/>
              </a:ext>
            </a:extLst>
          </p:cNvPr>
          <p:cNvSpPr txBox="1"/>
          <p:nvPr/>
        </p:nvSpPr>
        <p:spPr>
          <a:xfrm>
            <a:off x="1505339" y="2916553"/>
            <a:ext cx="533400" cy="341632"/>
          </a:xfrm>
          <a:prstGeom prst="rect">
            <a:avLst/>
          </a:prstGeom>
          <a:noFill/>
        </p:spPr>
        <p:txBody>
          <a:bodyPr wrap="square" rtlCol="0">
            <a:spAutoFit/>
          </a:bodyPr>
          <a:lstStyle/>
          <a:p>
            <a:pPr algn="ctr">
              <a:lnSpc>
                <a:spcPct val="90000"/>
              </a:lnSpc>
            </a:pPr>
            <a:r>
              <a:rPr lang="en-US" dirty="0"/>
              <a:t>4</a:t>
            </a:r>
          </a:p>
        </p:txBody>
      </p:sp>
      <p:sp>
        <p:nvSpPr>
          <p:cNvPr id="18" name="Rectangle 17"/>
          <p:cNvSpPr/>
          <p:nvPr/>
        </p:nvSpPr>
        <p:spPr>
          <a:xfrm>
            <a:off x="1505339" y="3401050"/>
            <a:ext cx="549920" cy="549920"/>
          </a:xfrm>
          <a:prstGeom prst="rect">
            <a:avLst/>
          </a:prstGeom>
          <a:solidFill>
            <a:srgbClr val="005B90">
              <a:alpha val="74510"/>
            </a:srgbClr>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9" name="TextBox 18">
            <a:extLst>
              <a:ext uri="{FF2B5EF4-FFF2-40B4-BE49-F238E27FC236}">
                <a16:creationId xmlns:a16="http://schemas.microsoft.com/office/drawing/2014/main" id="{30CE9B9F-5043-4C47-964D-8F45233F8785}"/>
              </a:ext>
            </a:extLst>
          </p:cNvPr>
          <p:cNvSpPr txBox="1"/>
          <p:nvPr/>
        </p:nvSpPr>
        <p:spPr>
          <a:xfrm>
            <a:off x="1505339" y="3528466"/>
            <a:ext cx="533400" cy="341632"/>
          </a:xfrm>
          <a:prstGeom prst="rect">
            <a:avLst/>
          </a:prstGeom>
          <a:noFill/>
        </p:spPr>
        <p:txBody>
          <a:bodyPr wrap="square" rtlCol="0">
            <a:spAutoFit/>
          </a:bodyPr>
          <a:lstStyle/>
          <a:p>
            <a:pPr algn="ctr">
              <a:lnSpc>
                <a:spcPct val="90000"/>
              </a:lnSpc>
            </a:pPr>
            <a:r>
              <a:rPr lang="en-US" dirty="0"/>
              <a:t>5</a:t>
            </a:r>
          </a:p>
        </p:txBody>
      </p:sp>
      <p:grpSp>
        <p:nvGrpSpPr>
          <p:cNvPr id="20" name="Group 19"/>
          <p:cNvGrpSpPr/>
          <p:nvPr/>
        </p:nvGrpSpPr>
        <p:grpSpPr>
          <a:xfrm>
            <a:off x="2088254" y="3401050"/>
            <a:ext cx="1726748" cy="549920"/>
            <a:chOff x="1028283" y="2497359"/>
            <a:chExt cx="1726748" cy="549920"/>
          </a:xfrm>
          <a:solidFill>
            <a:srgbClr val="005B90"/>
          </a:solidFill>
        </p:grpSpPr>
        <p:sp>
          <p:nvSpPr>
            <p:cNvPr id="24" name="Rectangle 23"/>
            <p:cNvSpPr/>
            <p:nvPr/>
          </p:nvSpPr>
          <p:spPr>
            <a:xfrm>
              <a:off x="1028283" y="2497359"/>
              <a:ext cx="1726748" cy="549920"/>
            </a:xfrm>
            <a:prstGeom prst="rect">
              <a:avLst/>
            </a:prstGeom>
            <a:grp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5" name="Rectangle 24"/>
            <p:cNvSpPr/>
            <p:nvPr/>
          </p:nvSpPr>
          <p:spPr>
            <a:xfrm>
              <a:off x="1028283" y="2497359"/>
              <a:ext cx="1726748" cy="54992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85344" tIns="85344" rIns="85344" bIns="85344" numCol="1" spcCol="1270" anchor="ctr" anchorCtr="0">
              <a:noAutofit/>
            </a:bodyPr>
            <a:lstStyle/>
            <a:p>
              <a:pPr lvl="0" defTabSz="533400">
                <a:lnSpc>
                  <a:spcPct val="90000"/>
                </a:lnSpc>
                <a:spcBef>
                  <a:spcPct val="0"/>
                </a:spcBef>
                <a:spcAft>
                  <a:spcPct val="35000"/>
                </a:spcAft>
              </a:pPr>
              <a:r>
                <a:rPr lang="en-US" sz="1200" dirty="0"/>
                <a:t>OKEECHOBEE</a:t>
              </a:r>
              <a:endParaRPr lang="en-US" sz="1200" kern="1200" dirty="0"/>
            </a:p>
          </p:txBody>
        </p:sp>
      </p:grpSp>
    </p:spTree>
    <p:extLst>
      <p:ext uri="{BB962C8B-B14F-4D97-AF65-F5344CB8AC3E}">
        <p14:creationId xmlns:p14="http://schemas.microsoft.com/office/powerpoint/2010/main" val="1824172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88E56DDF-99DC-A240-B555-A92D1219AFF0}"/>
              </a:ext>
            </a:extLst>
          </p:cNvPr>
          <p:cNvSpPr>
            <a:spLocks noGrp="1"/>
          </p:cNvSpPr>
          <p:nvPr>
            <p:ph idx="1"/>
          </p:nvPr>
        </p:nvSpPr>
        <p:spPr>
          <a:xfrm>
            <a:off x="685800" y="1600200"/>
            <a:ext cx="10210800" cy="4114800"/>
          </a:xfrm>
        </p:spPr>
        <p:txBody>
          <a:bodyPr>
            <a:normAutofit/>
          </a:bodyPr>
          <a:lstStyle/>
          <a:p>
            <a:pPr marL="0" indent="0">
              <a:buNone/>
            </a:pPr>
            <a:r>
              <a:rPr lang="en-US" dirty="0"/>
              <a:t>An </a:t>
            </a:r>
            <a:r>
              <a:rPr lang="en-US" b="1" dirty="0"/>
              <a:t>angle </a:t>
            </a:r>
            <a:r>
              <a:rPr lang="en-US" dirty="0"/>
              <a:t>is a set of points consisting of a vertex point and two rays extending from the vertex point. A </a:t>
            </a:r>
            <a:r>
              <a:rPr lang="en-US" b="1" dirty="0"/>
              <a:t>ray </a:t>
            </a:r>
            <a:r>
              <a:rPr lang="en-US" dirty="0"/>
              <a:t>is a portion of a line that begins with a single point and extends infinitely in one direction.</a:t>
            </a:r>
          </a:p>
          <a:p>
            <a:pPr marL="0" indent="0">
              <a:buNone/>
            </a:pPr>
            <a:r>
              <a:rPr lang="en-US" dirty="0"/>
              <a:t>A </a:t>
            </a:r>
            <a:r>
              <a:rPr lang="en-US" b="1" dirty="0"/>
              <a:t>rotation angle </a:t>
            </a:r>
            <a:r>
              <a:rPr lang="en-US" dirty="0"/>
              <a:t>is a directed angle based on a circle.</a:t>
            </a:r>
          </a:p>
          <a:p>
            <a:pPr marL="0" indent="0">
              <a:buNone/>
            </a:pPr>
            <a:r>
              <a:rPr lang="en-US" dirty="0"/>
              <a:t>A positive rotation angle turns counterclockwise.</a:t>
            </a:r>
          </a:p>
          <a:p>
            <a:pPr marL="0" indent="0">
              <a:buNone/>
            </a:pPr>
            <a:endParaRPr lang="en-US" b="1" dirty="0">
              <a:solidFill>
                <a:srgbClr val="00B0F0"/>
              </a:solidFill>
            </a:endParaRPr>
          </a:p>
          <a:p>
            <a:pPr marL="0" indent="0">
              <a:buNone/>
            </a:pPr>
            <a:endParaRPr lang="en-US" b="1" dirty="0">
              <a:solidFill>
                <a:srgbClr val="00B0F0"/>
              </a:solidFill>
            </a:endParaRPr>
          </a:p>
          <a:p>
            <a:pPr marL="0" indent="0">
              <a:buNone/>
            </a:pPr>
            <a:r>
              <a:rPr lang="en-US" dirty="0"/>
              <a:t>A negative rotation angle turns clockwise.</a:t>
            </a:r>
            <a:endParaRPr lang="en-US" b="1" dirty="0">
              <a:solidFill>
                <a:srgbClr val="00B0F0"/>
              </a:solidFill>
            </a:endParaRPr>
          </a:p>
        </p:txBody>
      </p:sp>
      <p:sp>
        <p:nvSpPr>
          <p:cNvPr id="11" name="Title 1">
            <a:extLst>
              <a:ext uri="{FF2B5EF4-FFF2-40B4-BE49-F238E27FC236}">
                <a16:creationId xmlns:a16="http://schemas.microsoft.com/office/drawing/2014/main" id="{546FDAA1-9581-2949-AF65-7A94598FB4F6}"/>
              </a:ext>
            </a:extLst>
          </p:cNvPr>
          <p:cNvSpPr>
            <a:spLocks noGrp="1"/>
          </p:cNvSpPr>
          <p:nvPr>
            <p:ph type="title"/>
          </p:nvPr>
        </p:nvSpPr>
        <p:spPr>
          <a:xfrm>
            <a:off x="1283467" y="479426"/>
            <a:ext cx="2526533" cy="511175"/>
          </a:xfrm>
        </p:spPr>
        <p:txBody>
          <a:bodyPr>
            <a:normAutofit/>
          </a:bodyPr>
          <a:lstStyle/>
          <a:p>
            <a:r>
              <a:rPr lang="en-US" sz="2000" dirty="0"/>
              <a:t>Activity 1</a:t>
            </a:r>
          </a:p>
        </p:txBody>
      </p:sp>
      <p:pic>
        <p:nvPicPr>
          <p:cNvPr id="12" name="Picture 11">
            <a:extLst>
              <a:ext uri="{FF2B5EF4-FFF2-40B4-BE49-F238E27FC236}">
                <a16:creationId xmlns:a16="http://schemas.microsoft.com/office/drawing/2014/main" id="{BB04B497-D56C-9C4A-82A7-FC14A4BF439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9014" y="381000"/>
            <a:ext cx="542925" cy="542925"/>
          </a:xfrm>
          <a:prstGeom prst="rect">
            <a:avLst/>
          </a:prstGeom>
        </p:spPr>
      </p:pic>
      <p:pic>
        <p:nvPicPr>
          <p:cNvPr id="2" name="Picture 1"/>
          <p:cNvPicPr>
            <a:picLocks noChangeAspect="1"/>
          </p:cNvPicPr>
          <p:nvPr/>
        </p:nvPicPr>
        <p:blipFill>
          <a:blip r:embed="rId4" cstate="print"/>
          <a:stretch>
            <a:fillRect/>
          </a:stretch>
        </p:blipFill>
        <p:spPr>
          <a:xfrm>
            <a:off x="7391400" y="2286000"/>
            <a:ext cx="3343275" cy="1628775"/>
          </a:xfrm>
          <a:prstGeom prst="rect">
            <a:avLst/>
          </a:prstGeom>
        </p:spPr>
      </p:pic>
      <p:pic>
        <p:nvPicPr>
          <p:cNvPr id="3" name="Picture 2"/>
          <p:cNvPicPr>
            <a:picLocks noChangeAspect="1"/>
          </p:cNvPicPr>
          <p:nvPr/>
        </p:nvPicPr>
        <p:blipFill>
          <a:blip r:embed="rId5" cstate="print"/>
          <a:stretch>
            <a:fillRect/>
          </a:stretch>
        </p:blipFill>
        <p:spPr>
          <a:xfrm>
            <a:off x="7162800" y="4257675"/>
            <a:ext cx="3152775" cy="1571625"/>
          </a:xfrm>
          <a:prstGeom prst="rect">
            <a:avLst/>
          </a:prstGeom>
        </p:spPr>
      </p:pic>
    </p:spTree>
    <p:extLst>
      <p:ext uri="{BB962C8B-B14F-4D97-AF65-F5344CB8AC3E}">
        <p14:creationId xmlns:p14="http://schemas.microsoft.com/office/powerpoint/2010/main" val="8791611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88E56DDF-99DC-A240-B555-A92D1219AFF0}"/>
              </a:ext>
            </a:extLst>
          </p:cNvPr>
          <p:cNvSpPr>
            <a:spLocks noGrp="1"/>
          </p:cNvSpPr>
          <p:nvPr>
            <p:ph idx="1"/>
          </p:nvPr>
        </p:nvSpPr>
        <p:spPr>
          <a:xfrm>
            <a:off x="685800" y="1600200"/>
            <a:ext cx="7620000" cy="4114800"/>
          </a:xfrm>
        </p:spPr>
        <p:txBody>
          <a:bodyPr>
            <a:normAutofit/>
          </a:bodyPr>
          <a:lstStyle/>
          <a:p>
            <a:pPr marL="457200" indent="-457200">
              <a:buFont typeface="+mj-lt"/>
              <a:buAutoNum type="arabicPeriod" startAt="4"/>
            </a:pPr>
            <a:r>
              <a:rPr lang="en-US" dirty="0"/>
              <a:t>Identify the rotation angle used in the rotation machine in the Getting Started.</a:t>
            </a:r>
            <a:endParaRPr lang="en-US" b="1" dirty="0">
              <a:solidFill>
                <a:srgbClr val="00B0F0"/>
              </a:solidFill>
            </a:endParaRPr>
          </a:p>
        </p:txBody>
      </p:sp>
      <p:sp>
        <p:nvSpPr>
          <p:cNvPr id="11" name="Title 1">
            <a:extLst>
              <a:ext uri="{FF2B5EF4-FFF2-40B4-BE49-F238E27FC236}">
                <a16:creationId xmlns:a16="http://schemas.microsoft.com/office/drawing/2014/main" id="{546FDAA1-9581-2949-AF65-7A94598FB4F6}"/>
              </a:ext>
            </a:extLst>
          </p:cNvPr>
          <p:cNvSpPr>
            <a:spLocks noGrp="1"/>
          </p:cNvSpPr>
          <p:nvPr>
            <p:ph type="title"/>
          </p:nvPr>
        </p:nvSpPr>
        <p:spPr>
          <a:xfrm>
            <a:off x="1283467" y="479426"/>
            <a:ext cx="2526533" cy="511175"/>
          </a:xfrm>
        </p:spPr>
        <p:txBody>
          <a:bodyPr>
            <a:normAutofit/>
          </a:bodyPr>
          <a:lstStyle/>
          <a:p>
            <a:r>
              <a:rPr lang="en-US" sz="2000" dirty="0"/>
              <a:t>Activity 1</a:t>
            </a:r>
          </a:p>
        </p:txBody>
      </p:sp>
      <p:pic>
        <p:nvPicPr>
          <p:cNvPr id="12" name="Picture 11">
            <a:extLst>
              <a:ext uri="{FF2B5EF4-FFF2-40B4-BE49-F238E27FC236}">
                <a16:creationId xmlns:a16="http://schemas.microsoft.com/office/drawing/2014/main" id="{BB04B497-D56C-9C4A-82A7-FC14A4BF439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9014" y="381000"/>
            <a:ext cx="542925" cy="542925"/>
          </a:xfrm>
          <a:prstGeom prst="rect">
            <a:avLst/>
          </a:prstGeom>
        </p:spPr>
      </p:pic>
    </p:spTree>
    <p:extLst>
      <p:ext uri="{BB962C8B-B14F-4D97-AF65-F5344CB8AC3E}">
        <p14:creationId xmlns:p14="http://schemas.microsoft.com/office/powerpoint/2010/main" val="3679705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F5B63-56E8-1446-B092-55189AC446C9}"/>
              </a:ext>
            </a:extLst>
          </p:cNvPr>
          <p:cNvSpPr>
            <a:spLocks noGrp="1"/>
          </p:cNvSpPr>
          <p:nvPr>
            <p:ph type="title"/>
          </p:nvPr>
        </p:nvSpPr>
        <p:spPr>
          <a:xfrm>
            <a:off x="1676400" y="479425"/>
            <a:ext cx="9906000" cy="892175"/>
          </a:xfrm>
        </p:spPr>
        <p:txBody>
          <a:bodyPr/>
          <a:lstStyle/>
          <a:p>
            <a:r>
              <a:rPr lang="en-US" dirty="0"/>
              <a:t>Talk the Talk</a:t>
            </a:r>
          </a:p>
        </p:txBody>
      </p:sp>
      <p:sp>
        <p:nvSpPr>
          <p:cNvPr id="9" name="Content Placeholder 8">
            <a:extLst>
              <a:ext uri="{FF2B5EF4-FFF2-40B4-BE49-F238E27FC236}">
                <a16:creationId xmlns:a16="http://schemas.microsoft.com/office/drawing/2014/main" id="{8E09BF99-DFE1-4F42-ADA5-624DF4FD686B}"/>
              </a:ext>
            </a:extLst>
          </p:cNvPr>
          <p:cNvSpPr>
            <a:spLocks noGrp="1"/>
          </p:cNvSpPr>
          <p:nvPr>
            <p:ph idx="1"/>
          </p:nvPr>
        </p:nvSpPr>
        <p:spPr>
          <a:xfrm>
            <a:off x="685800" y="1600200"/>
            <a:ext cx="10287000" cy="4724400"/>
          </a:xfrm>
        </p:spPr>
        <p:txBody>
          <a:bodyPr>
            <a:normAutofit/>
          </a:bodyPr>
          <a:lstStyle/>
          <a:p>
            <a:pPr marL="0" indent="0">
              <a:buNone/>
            </a:pPr>
            <a:r>
              <a:rPr lang="en-US" sz="3200" dirty="0"/>
              <a:t>Shake It All About</a:t>
            </a:r>
          </a:p>
          <a:p>
            <a:pPr marL="0" indent="0">
              <a:buNone/>
            </a:pPr>
            <a:r>
              <a:rPr lang="en-US" dirty="0"/>
              <a:t>In this activity, you will use a transformation machine that comprises line segments, figures with and without center points, and two target shapes. The transformation machine provides a path for each input shape—a triangle and a square—to move from the start line through the machine and map back onto itself.</a:t>
            </a:r>
            <a:endParaRPr lang="en-US" baseline="-25000" dirty="0">
              <a:solidFill>
                <a:srgbClr val="00B0F0"/>
              </a:solidFill>
            </a:endParaRPr>
          </a:p>
        </p:txBody>
      </p:sp>
      <p:pic>
        <p:nvPicPr>
          <p:cNvPr id="11" name="Picture 10">
            <a:extLst>
              <a:ext uri="{FF2B5EF4-FFF2-40B4-BE49-F238E27FC236}">
                <a16:creationId xmlns:a16="http://schemas.microsoft.com/office/drawing/2014/main" id="{ACC82EA8-5AB6-994F-979C-4D78F15E1BE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600" y="250825"/>
            <a:ext cx="977900" cy="977900"/>
          </a:xfrm>
          <a:prstGeom prst="rect">
            <a:avLst/>
          </a:prstGeom>
        </p:spPr>
      </p:pic>
      <p:pic>
        <p:nvPicPr>
          <p:cNvPr id="4" name="Picture 3"/>
          <p:cNvPicPr>
            <a:picLocks noChangeAspect="1"/>
          </p:cNvPicPr>
          <p:nvPr/>
        </p:nvPicPr>
        <p:blipFill>
          <a:blip r:embed="rId4" cstate="print"/>
          <a:stretch>
            <a:fillRect/>
          </a:stretch>
        </p:blipFill>
        <p:spPr>
          <a:xfrm>
            <a:off x="3352800" y="3429000"/>
            <a:ext cx="4189197" cy="2895600"/>
          </a:xfrm>
          <a:prstGeom prst="rect">
            <a:avLst/>
          </a:prstGeom>
        </p:spPr>
      </p:pic>
    </p:spTree>
    <p:extLst>
      <p:ext uri="{BB962C8B-B14F-4D97-AF65-F5344CB8AC3E}">
        <p14:creationId xmlns:p14="http://schemas.microsoft.com/office/powerpoint/2010/main" val="39217114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546FDAA1-9581-2949-AF65-7A94598FB4F6}"/>
              </a:ext>
            </a:extLst>
          </p:cNvPr>
          <p:cNvSpPr>
            <a:spLocks noGrp="1"/>
          </p:cNvSpPr>
          <p:nvPr>
            <p:ph type="title"/>
          </p:nvPr>
        </p:nvSpPr>
        <p:spPr>
          <a:xfrm>
            <a:off x="1219200" y="479425"/>
            <a:ext cx="10972800" cy="892175"/>
          </a:xfrm>
        </p:spPr>
        <p:txBody>
          <a:bodyPr>
            <a:normAutofit/>
          </a:bodyPr>
          <a:lstStyle/>
          <a:p>
            <a:r>
              <a:rPr lang="en-US" sz="2000" dirty="0"/>
              <a:t>Talk the Talk</a:t>
            </a:r>
          </a:p>
        </p:txBody>
      </p:sp>
      <p:sp>
        <p:nvSpPr>
          <p:cNvPr id="2" name="Content Placeholder 1"/>
          <p:cNvSpPr>
            <a:spLocks noGrp="1"/>
          </p:cNvSpPr>
          <p:nvPr>
            <p:ph idx="1"/>
          </p:nvPr>
        </p:nvSpPr>
        <p:spPr/>
        <p:txBody>
          <a:bodyPr/>
          <a:lstStyle/>
          <a:p>
            <a:pPr marL="0" indent="0">
              <a:buNone/>
            </a:pPr>
            <a:r>
              <a:rPr lang="en-US" dirty="0"/>
              <a:t>To use the transformation machine, you must first trace the target shape onto patty paper.</a:t>
            </a:r>
          </a:p>
        </p:txBody>
      </p:sp>
      <p:pic>
        <p:nvPicPr>
          <p:cNvPr id="12" name="Picture 11">
            <a:extLst>
              <a:ext uri="{FF2B5EF4-FFF2-40B4-BE49-F238E27FC236}">
                <a16:creationId xmlns:a16="http://schemas.microsoft.com/office/drawing/2014/main" id="{BB04B497-D56C-9C4A-82A7-FC14A4BF439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9014" y="381000"/>
            <a:ext cx="542925" cy="542925"/>
          </a:xfrm>
          <a:prstGeom prst="rect">
            <a:avLst/>
          </a:prstGeom>
        </p:spPr>
      </p:pic>
      <p:sp>
        <p:nvSpPr>
          <p:cNvPr id="6" name="Rectangle: Diagonal Corners Rounded 9">
            <a:extLst>
              <a:ext uri="{FF2B5EF4-FFF2-40B4-BE49-F238E27FC236}">
                <a16:creationId xmlns:a16="http://schemas.microsoft.com/office/drawing/2014/main" id="{CA122D94-EF44-411B-9567-076C8EA2F978}"/>
              </a:ext>
            </a:extLst>
          </p:cNvPr>
          <p:cNvSpPr/>
          <p:nvPr/>
        </p:nvSpPr>
        <p:spPr>
          <a:xfrm>
            <a:off x="649014" y="2209799"/>
            <a:ext cx="10171386" cy="3962401"/>
          </a:xfrm>
          <a:prstGeom prst="round2DiagRect">
            <a:avLst/>
          </a:prstGeom>
          <a:solidFill>
            <a:srgbClr val="FFFAFF"/>
          </a:solidFill>
          <a:ln>
            <a:solidFill>
              <a:srgbClr val="8428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spcBef>
                <a:spcPts val="1200"/>
              </a:spcBef>
            </a:pPr>
            <a:r>
              <a:rPr lang="en-US" sz="2000" dirty="0">
                <a:solidFill>
                  <a:schemeClr val="tx2"/>
                </a:solidFill>
              </a:rPr>
              <a:t>The transformation machine has these rules:</a:t>
            </a:r>
          </a:p>
          <a:p>
            <a:pPr marL="342900" indent="-342900">
              <a:spcBef>
                <a:spcPts val="1200"/>
              </a:spcBef>
              <a:buFont typeface="Arial" panose="020B0604020202020204" pitchFamily="34" charset="0"/>
              <a:buChar char="•"/>
            </a:pPr>
            <a:r>
              <a:rPr lang="en-US" sz="2000" dirty="0">
                <a:solidFill>
                  <a:schemeClr val="tx2"/>
                </a:solidFill>
              </a:rPr>
              <a:t>The elements in the transformation machine provide ways to move your input shape. You must keep your input shape connected to any of the lines or figures in the transformation machine by at least one vertex while translating, rotating, or reflecting.</a:t>
            </a:r>
          </a:p>
          <a:p>
            <a:pPr marL="342900" indent="-342900">
              <a:spcBef>
                <a:spcPts val="1200"/>
              </a:spcBef>
              <a:buFont typeface="Arial" panose="020B0604020202020204" pitchFamily="34" charset="0"/>
              <a:buChar char="•"/>
            </a:pPr>
            <a:r>
              <a:rPr lang="en-US" sz="2000" dirty="0">
                <a:solidFill>
                  <a:schemeClr val="tx2"/>
                </a:solidFill>
              </a:rPr>
              <a:t>Any dashed or solid line allows you to translate your input shape.</a:t>
            </a:r>
          </a:p>
          <a:p>
            <a:pPr marL="342900" indent="-342900">
              <a:spcBef>
                <a:spcPts val="1200"/>
              </a:spcBef>
              <a:buFont typeface="Arial" panose="020B0604020202020204" pitchFamily="34" charset="0"/>
              <a:buChar char="•"/>
            </a:pPr>
            <a:r>
              <a:rPr lang="en-US" sz="2000" dirty="0">
                <a:solidFill>
                  <a:schemeClr val="tx2"/>
                </a:solidFill>
              </a:rPr>
              <a:t>Any figure with a solid center point allows you to rotate your input shape around that center. The figure carries your input shape around the rotation.</a:t>
            </a:r>
          </a:p>
          <a:p>
            <a:pPr marL="342900" indent="-342900">
              <a:spcBef>
                <a:spcPts val="1200"/>
              </a:spcBef>
              <a:buFont typeface="Arial" panose="020B0604020202020204" pitchFamily="34" charset="0"/>
              <a:buChar char="•"/>
            </a:pPr>
            <a:r>
              <a:rPr lang="en-US" sz="2000" dirty="0">
                <a:solidFill>
                  <a:schemeClr val="tx2"/>
                </a:solidFill>
              </a:rPr>
              <a:t>Any figure with a dashed line allows you to reflect your input shape across that line. The figure carries your input shape across the reflection.</a:t>
            </a:r>
            <a:endParaRPr lang="en-IN" sz="2000" dirty="0">
              <a:solidFill>
                <a:schemeClr val="tx2"/>
              </a:solidFill>
            </a:endParaRPr>
          </a:p>
        </p:txBody>
      </p:sp>
    </p:spTree>
    <p:extLst>
      <p:ext uri="{BB962C8B-B14F-4D97-AF65-F5344CB8AC3E}">
        <p14:creationId xmlns:p14="http://schemas.microsoft.com/office/powerpoint/2010/main" val="1558023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546FDAA1-9581-2949-AF65-7A94598FB4F6}"/>
              </a:ext>
            </a:extLst>
          </p:cNvPr>
          <p:cNvSpPr>
            <a:spLocks noGrp="1"/>
          </p:cNvSpPr>
          <p:nvPr>
            <p:ph type="title"/>
          </p:nvPr>
        </p:nvSpPr>
        <p:spPr>
          <a:xfrm>
            <a:off x="1219200" y="479425"/>
            <a:ext cx="8839200" cy="892175"/>
          </a:xfrm>
        </p:spPr>
        <p:txBody>
          <a:bodyPr>
            <a:normAutofit/>
          </a:bodyPr>
          <a:lstStyle/>
          <a:p>
            <a:r>
              <a:rPr lang="en-US" sz="2000" dirty="0"/>
              <a:t>Talk the Talk</a:t>
            </a:r>
          </a:p>
        </p:txBody>
      </p:sp>
      <p:sp>
        <p:nvSpPr>
          <p:cNvPr id="2" name="Content Placeholder 1"/>
          <p:cNvSpPr>
            <a:spLocks noGrp="1"/>
          </p:cNvSpPr>
          <p:nvPr>
            <p:ph idx="1"/>
          </p:nvPr>
        </p:nvSpPr>
        <p:spPr>
          <a:xfrm>
            <a:off x="685800" y="1600200"/>
            <a:ext cx="8991600" cy="4800600"/>
          </a:xfrm>
        </p:spPr>
        <p:txBody>
          <a:bodyPr/>
          <a:lstStyle/>
          <a:p>
            <a:pPr marL="0" indent="0">
              <a:buNone/>
            </a:pPr>
            <a:r>
              <a:rPr lang="en-US" dirty="0">
                <a:solidFill>
                  <a:srgbClr val="00B0F0"/>
                </a:solidFill>
              </a:rPr>
              <a:t>&gt;</a:t>
            </a:r>
            <a:r>
              <a:rPr lang="en-US" dirty="0"/>
              <a:t> Use the larger diagram of the transformation machine located on page 99.</a:t>
            </a:r>
          </a:p>
          <a:p>
            <a:pPr marL="457200" indent="-457200">
              <a:buFont typeface="+mj-lt"/>
              <a:buAutoNum type="arabicPeriod"/>
            </a:pPr>
            <a:r>
              <a:rPr lang="en-US" dirty="0"/>
              <a:t>Copy one of the target shapes onto patty paper. Place the input shape on the start line in an orientation of your choosing. Then determine a sequence of translations, reflections, and rotations that maps the input shape onto the corresponding target shape.</a:t>
            </a:r>
          </a:p>
          <a:p>
            <a:pPr marL="457200" indent="-457200">
              <a:buFont typeface="+mj-lt"/>
              <a:buAutoNum type="arabicPeriod"/>
            </a:pPr>
            <a:endParaRPr lang="en-US" dirty="0"/>
          </a:p>
          <a:p>
            <a:pPr marL="457200" indent="-457200">
              <a:buFont typeface="+mj-lt"/>
              <a:buAutoNum type="arabicPeriod"/>
            </a:pPr>
            <a:r>
              <a:rPr lang="en-US" dirty="0"/>
              <a:t>Describe the sequence of transformations you used to transform each </a:t>
            </a:r>
            <a:br>
              <a:rPr lang="en-US" dirty="0"/>
            </a:br>
            <a:r>
              <a:rPr lang="en-US" dirty="0"/>
              <a:t>pre-image to each image. Label points on the transformation machine </a:t>
            </a:r>
            <a:br>
              <a:rPr lang="en-US" dirty="0"/>
            </a:br>
            <a:r>
              <a:rPr lang="en-US" dirty="0"/>
              <a:t>so that you can precisely describe your transformations.</a:t>
            </a:r>
          </a:p>
          <a:p>
            <a:pPr marL="457200" indent="-457200">
              <a:buFont typeface="+mj-lt"/>
              <a:buAutoNum type="arabicPeriod"/>
            </a:pPr>
            <a:endParaRPr lang="en-US" dirty="0"/>
          </a:p>
          <a:p>
            <a:pPr marL="457200" indent="-457200">
              <a:buFont typeface="+mj-lt"/>
              <a:buAutoNum type="arabicPeriod"/>
            </a:pPr>
            <a:r>
              <a:rPr lang="en-US" dirty="0"/>
              <a:t>Consider the transformations performed on each pre-image to map it </a:t>
            </a:r>
            <a:br>
              <a:rPr lang="en-US" dirty="0"/>
            </a:br>
            <a:r>
              <a:rPr lang="en-US" dirty="0"/>
              <a:t>onto the image. Are the images congruent to the pre-images? </a:t>
            </a:r>
            <a:br>
              <a:rPr lang="en-US" dirty="0"/>
            </a:br>
            <a:r>
              <a:rPr lang="en-US" b="1" dirty="0">
                <a:solidFill>
                  <a:srgbClr val="005B90"/>
                </a:solidFill>
              </a:rPr>
              <a:t>Explain why or why not.</a:t>
            </a:r>
            <a:endParaRPr lang="en-US" dirty="0">
              <a:solidFill>
                <a:srgbClr val="005B90"/>
              </a:solidFill>
            </a:endParaRPr>
          </a:p>
        </p:txBody>
      </p:sp>
      <p:pic>
        <p:nvPicPr>
          <p:cNvPr id="12" name="Picture 11">
            <a:extLst>
              <a:ext uri="{FF2B5EF4-FFF2-40B4-BE49-F238E27FC236}">
                <a16:creationId xmlns:a16="http://schemas.microsoft.com/office/drawing/2014/main" id="{BB04B497-D56C-9C4A-82A7-FC14A4BF439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9014" y="381000"/>
            <a:ext cx="542925" cy="542925"/>
          </a:xfrm>
          <a:prstGeom prst="rect">
            <a:avLst/>
          </a:prstGeom>
        </p:spPr>
      </p:pic>
      <p:grpSp>
        <p:nvGrpSpPr>
          <p:cNvPr id="6" name="Group 5"/>
          <p:cNvGrpSpPr/>
          <p:nvPr/>
        </p:nvGrpSpPr>
        <p:grpSpPr>
          <a:xfrm>
            <a:off x="10058400" y="1828800"/>
            <a:ext cx="1905000" cy="2543910"/>
            <a:chOff x="9525000" y="2241083"/>
            <a:chExt cx="1905000" cy="2543910"/>
          </a:xfrm>
        </p:grpSpPr>
        <p:sp>
          <p:nvSpPr>
            <p:cNvPr id="7" name="TextBox 6">
              <a:extLst>
                <a:ext uri="{FF2B5EF4-FFF2-40B4-BE49-F238E27FC236}">
                  <a16:creationId xmlns:a16="http://schemas.microsoft.com/office/drawing/2014/main" id="{6442CD4C-A8D6-4349-9AFF-AD42A67E5E4F}"/>
                </a:ext>
              </a:extLst>
            </p:cNvPr>
            <p:cNvSpPr txBox="1"/>
            <p:nvPr/>
          </p:nvSpPr>
          <p:spPr>
            <a:xfrm>
              <a:off x="9525000" y="2667000"/>
              <a:ext cx="1905000" cy="1991379"/>
            </a:xfrm>
            <a:prstGeom prst="rect">
              <a:avLst/>
            </a:prstGeom>
            <a:noFill/>
          </p:spPr>
          <p:txBody>
            <a:bodyPr wrap="square" rtlCol="0">
              <a:spAutoFit/>
            </a:bodyPr>
            <a:lstStyle/>
            <a:p>
              <a:pPr>
                <a:lnSpc>
                  <a:spcPct val="150000"/>
                </a:lnSpc>
              </a:pPr>
              <a:r>
                <a:rPr lang="en-US" sz="1400" dirty="0"/>
                <a:t>A pre-image is a</a:t>
              </a:r>
            </a:p>
            <a:p>
              <a:pPr>
                <a:lnSpc>
                  <a:spcPct val="150000"/>
                </a:lnSpc>
              </a:pPr>
              <a:r>
                <a:rPr lang="en-US" sz="1400" dirty="0"/>
                <a:t>figure before a</a:t>
              </a:r>
            </a:p>
            <a:p>
              <a:pPr>
                <a:lnSpc>
                  <a:spcPct val="150000"/>
                </a:lnSpc>
              </a:pPr>
              <a:r>
                <a:rPr lang="en-US" sz="1400" dirty="0"/>
                <a:t>transformation.</a:t>
              </a:r>
            </a:p>
            <a:p>
              <a:pPr>
                <a:lnSpc>
                  <a:spcPct val="150000"/>
                </a:lnSpc>
              </a:pPr>
              <a:r>
                <a:rPr lang="en-US" sz="1400" dirty="0"/>
                <a:t>The image is the</a:t>
              </a:r>
            </a:p>
            <a:p>
              <a:pPr>
                <a:lnSpc>
                  <a:spcPct val="150000"/>
                </a:lnSpc>
              </a:pPr>
              <a:r>
                <a:rPr lang="en-US" sz="1400" dirty="0"/>
                <a:t>figure after the</a:t>
              </a:r>
            </a:p>
            <a:p>
              <a:pPr>
                <a:lnSpc>
                  <a:spcPct val="150000"/>
                </a:lnSpc>
              </a:pPr>
              <a:r>
                <a:rPr lang="en-US" sz="1400" dirty="0"/>
                <a:t>transformation.</a:t>
              </a:r>
              <a:endParaRPr lang="en-US" sz="1400" dirty="0">
                <a:solidFill>
                  <a:schemeClr val="accent6"/>
                </a:solidFill>
              </a:endParaRPr>
            </a:p>
          </p:txBody>
        </p:sp>
        <p:sp>
          <p:nvSpPr>
            <p:cNvPr id="8" name="TextBox 7">
              <a:extLst>
                <a:ext uri="{FF2B5EF4-FFF2-40B4-BE49-F238E27FC236}">
                  <a16:creationId xmlns:a16="http://schemas.microsoft.com/office/drawing/2014/main" id="{6CA1B232-BD83-EF4A-958E-3E086F58C7AB}"/>
                </a:ext>
              </a:extLst>
            </p:cNvPr>
            <p:cNvSpPr txBox="1"/>
            <p:nvPr/>
          </p:nvSpPr>
          <p:spPr>
            <a:xfrm>
              <a:off x="9525000" y="2408468"/>
              <a:ext cx="1752600" cy="258532"/>
            </a:xfrm>
            <a:prstGeom prst="rect">
              <a:avLst/>
            </a:prstGeom>
            <a:noFill/>
          </p:spPr>
          <p:txBody>
            <a:bodyPr wrap="square" rtlCol="0">
              <a:spAutoFit/>
            </a:bodyPr>
            <a:lstStyle/>
            <a:p>
              <a:pPr>
                <a:lnSpc>
                  <a:spcPct val="90000"/>
                </a:lnSpc>
              </a:pPr>
              <a:r>
                <a:rPr lang="en-US" sz="1200" b="1" dirty="0">
                  <a:solidFill>
                    <a:schemeClr val="accent5"/>
                  </a:solidFill>
                </a:rPr>
                <a:t>REMEMBER...</a:t>
              </a:r>
            </a:p>
          </p:txBody>
        </p:sp>
        <p:cxnSp>
          <p:nvCxnSpPr>
            <p:cNvPr id="9" name="Straight Connector 8">
              <a:extLst>
                <a:ext uri="{FF2B5EF4-FFF2-40B4-BE49-F238E27FC236}">
                  <a16:creationId xmlns:a16="http://schemas.microsoft.com/office/drawing/2014/main" id="{7E732FCC-64F8-794C-941D-EDAA0E55E197}"/>
                </a:ext>
              </a:extLst>
            </p:cNvPr>
            <p:cNvCxnSpPr>
              <a:cxnSpLocks/>
            </p:cNvCxnSpPr>
            <p:nvPr/>
          </p:nvCxnSpPr>
          <p:spPr>
            <a:xfrm>
              <a:off x="9525000" y="2241083"/>
              <a:ext cx="1752600" cy="0"/>
            </a:xfrm>
            <a:prstGeom prst="line">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A0C683E9-708E-4C46-AB89-29D74F127B48}"/>
                </a:ext>
              </a:extLst>
            </p:cNvPr>
            <p:cNvCxnSpPr>
              <a:cxnSpLocks/>
            </p:cNvCxnSpPr>
            <p:nvPr/>
          </p:nvCxnSpPr>
          <p:spPr>
            <a:xfrm>
              <a:off x="9525000" y="4784993"/>
              <a:ext cx="1752600" cy="0"/>
            </a:xfrm>
            <a:prstGeom prst="line">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9010346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546FDAA1-9581-2949-AF65-7A94598FB4F6}"/>
              </a:ext>
            </a:extLst>
          </p:cNvPr>
          <p:cNvSpPr>
            <a:spLocks noGrp="1"/>
          </p:cNvSpPr>
          <p:nvPr>
            <p:ph type="title"/>
          </p:nvPr>
        </p:nvSpPr>
        <p:spPr>
          <a:xfrm>
            <a:off x="1219200" y="479425"/>
            <a:ext cx="8839200" cy="892175"/>
          </a:xfrm>
        </p:spPr>
        <p:txBody>
          <a:bodyPr>
            <a:normAutofit/>
          </a:bodyPr>
          <a:lstStyle/>
          <a:p>
            <a:r>
              <a:rPr lang="en-US" sz="2000" dirty="0"/>
              <a:t>Talk the Talk</a:t>
            </a:r>
          </a:p>
        </p:txBody>
      </p:sp>
      <p:pic>
        <p:nvPicPr>
          <p:cNvPr id="12" name="Picture 11">
            <a:extLst>
              <a:ext uri="{FF2B5EF4-FFF2-40B4-BE49-F238E27FC236}">
                <a16:creationId xmlns:a16="http://schemas.microsoft.com/office/drawing/2014/main" id="{BB04B497-D56C-9C4A-82A7-FC14A4BF439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9014" y="381000"/>
            <a:ext cx="542925" cy="542925"/>
          </a:xfrm>
          <a:prstGeom prst="rect">
            <a:avLst/>
          </a:prstGeom>
        </p:spPr>
      </p:pic>
      <p:pic>
        <p:nvPicPr>
          <p:cNvPr id="4" name="Picture 3"/>
          <p:cNvPicPr>
            <a:picLocks noChangeAspect="1"/>
          </p:cNvPicPr>
          <p:nvPr/>
        </p:nvPicPr>
        <p:blipFill>
          <a:blip r:embed="rId4" cstate="print"/>
          <a:stretch>
            <a:fillRect/>
          </a:stretch>
        </p:blipFill>
        <p:spPr>
          <a:xfrm>
            <a:off x="4343400" y="479425"/>
            <a:ext cx="4743450" cy="5905500"/>
          </a:xfrm>
          <a:prstGeom prst="rect">
            <a:avLst/>
          </a:prstGeom>
        </p:spPr>
      </p:pic>
    </p:spTree>
    <p:extLst>
      <p:ext uri="{BB962C8B-B14F-4D97-AF65-F5344CB8AC3E}">
        <p14:creationId xmlns:p14="http://schemas.microsoft.com/office/powerpoint/2010/main" val="1471289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79320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Goals</a:t>
            </a:r>
          </a:p>
        </p:txBody>
      </p:sp>
      <p:sp>
        <p:nvSpPr>
          <p:cNvPr id="3" name="Content Placeholder 2"/>
          <p:cNvSpPr>
            <a:spLocks noGrp="1"/>
          </p:cNvSpPr>
          <p:nvPr>
            <p:ph type="body" sz="quarter" idx="10"/>
          </p:nvPr>
        </p:nvSpPr>
        <p:spPr>
          <a:xfrm>
            <a:off x="716280" y="1828800"/>
            <a:ext cx="7284720" cy="4038600"/>
          </a:xfrm>
        </p:spPr>
        <p:txBody>
          <a:bodyPr/>
          <a:lstStyle/>
          <a:p>
            <a:pPr marL="342900" indent="-342900">
              <a:buFont typeface="Arial" panose="020B0604020202020204" pitchFamily="34" charset="0"/>
              <a:buChar char="•"/>
            </a:pPr>
            <a:r>
              <a:rPr lang="en-US" dirty="0"/>
              <a:t>Know precise definitions of line segment, angle, and distance along a line.</a:t>
            </a:r>
          </a:p>
          <a:p>
            <a:pPr marL="342900" indent="-342900">
              <a:buFont typeface="Arial" panose="020B0604020202020204" pitchFamily="34" charset="0"/>
              <a:buChar char="•"/>
            </a:pPr>
            <a:r>
              <a:rPr lang="en-US" dirty="0"/>
              <a:t>Translate lines to produce parallel lines.</a:t>
            </a:r>
          </a:p>
        </p:txBody>
      </p:sp>
      <p:sp>
        <p:nvSpPr>
          <p:cNvPr id="5" name="Right Bracket 4">
            <a:extLst>
              <a:ext uri="{FF2B5EF4-FFF2-40B4-BE49-F238E27FC236}">
                <a16:creationId xmlns:a16="http://schemas.microsoft.com/office/drawing/2014/main" id="{92CE1EC2-BB2C-444A-B611-1D97A9EBEE16}"/>
              </a:ext>
            </a:extLst>
          </p:cNvPr>
          <p:cNvSpPr/>
          <p:nvPr/>
        </p:nvSpPr>
        <p:spPr>
          <a:xfrm rot="5400000">
            <a:off x="10526544" y="3239119"/>
            <a:ext cx="228600" cy="1752600"/>
          </a:xfrm>
          <a:prstGeom prst="rightBracket">
            <a:avLst>
              <a:gd name="adj" fmla="val 0"/>
            </a:avLst>
          </a:prstGeom>
          <a:ln w="38100">
            <a:solidFill>
              <a:srgbClr val="25B570"/>
            </a:solidFill>
          </a:ln>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sp>
        <p:nvSpPr>
          <p:cNvPr id="6" name="TextBox 11">
            <a:extLst>
              <a:ext uri="{FF2B5EF4-FFF2-40B4-BE49-F238E27FC236}">
                <a16:creationId xmlns:a16="http://schemas.microsoft.com/office/drawing/2014/main" id="{FFCB14B4-96D3-B042-93E6-78EF5BC8EF66}"/>
              </a:ext>
            </a:extLst>
          </p:cNvPr>
          <p:cNvSpPr txBox="1"/>
          <p:nvPr/>
        </p:nvSpPr>
        <p:spPr>
          <a:xfrm>
            <a:off x="9689119" y="2407339"/>
            <a:ext cx="1828025" cy="166821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50000"/>
              </a:lnSpc>
            </a:pPr>
            <a:r>
              <a:rPr lang="en-US" sz="1400" dirty="0"/>
              <a:t>function</a:t>
            </a:r>
          </a:p>
          <a:p>
            <a:pPr algn="ctr">
              <a:lnSpc>
                <a:spcPct val="150000"/>
              </a:lnSpc>
            </a:pPr>
            <a:r>
              <a:rPr lang="en-US" sz="1400" dirty="0"/>
              <a:t>collinear points</a:t>
            </a:r>
          </a:p>
          <a:p>
            <a:pPr algn="ctr">
              <a:lnSpc>
                <a:spcPct val="150000"/>
              </a:lnSpc>
            </a:pPr>
            <a:r>
              <a:rPr lang="en-US" sz="1400" dirty="0"/>
              <a:t>angle</a:t>
            </a:r>
          </a:p>
          <a:p>
            <a:pPr algn="ctr">
              <a:lnSpc>
                <a:spcPct val="150000"/>
              </a:lnSpc>
            </a:pPr>
            <a:r>
              <a:rPr lang="en-US" sz="1400" dirty="0"/>
              <a:t>ray</a:t>
            </a:r>
          </a:p>
          <a:p>
            <a:pPr algn="ctr">
              <a:lnSpc>
                <a:spcPct val="150000"/>
              </a:lnSpc>
            </a:pPr>
            <a:r>
              <a:rPr lang="en-US" sz="1400" dirty="0"/>
              <a:t>rotation angle</a:t>
            </a:r>
            <a:endParaRPr lang="en-US" sz="1400" dirty="0">
              <a:solidFill>
                <a:schemeClr val="accent6"/>
              </a:solidFill>
            </a:endParaRPr>
          </a:p>
        </p:txBody>
      </p:sp>
      <p:grpSp>
        <p:nvGrpSpPr>
          <p:cNvPr id="7" name="Group 6">
            <a:extLst>
              <a:ext uri="{FF2B5EF4-FFF2-40B4-BE49-F238E27FC236}">
                <a16:creationId xmlns:a16="http://schemas.microsoft.com/office/drawing/2014/main" id="{48E14D38-5CD2-8147-A09D-D0F636114363}"/>
              </a:ext>
            </a:extLst>
          </p:cNvPr>
          <p:cNvGrpSpPr/>
          <p:nvPr/>
        </p:nvGrpSpPr>
        <p:grpSpPr>
          <a:xfrm>
            <a:off x="9623801" y="1743878"/>
            <a:ext cx="1761772" cy="623595"/>
            <a:chOff x="9448800" y="1676400"/>
            <a:chExt cx="1761772" cy="623595"/>
          </a:xfrm>
        </p:grpSpPr>
        <p:sp>
          <p:nvSpPr>
            <p:cNvPr id="8" name="Right Bracket 7">
              <a:extLst>
                <a:ext uri="{FF2B5EF4-FFF2-40B4-BE49-F238E27FC236}">
                  <a16:creationId xmlns:a16="http://schemas.microsoft.com/office/drawing/2014/main" id="{D45BAE0C-AFF1-5045-BC9B-70ECF11A52A5}"/>
                </a:ext>
              </a:extLst>
            </p:cNvPr>
            <p:cNvSpPr/>
            <p:nvPr/>
          </p:nvSpPr>
          <p:spPr>
            <a:xfrm rot="16200000">
              <a:off x="10219972" y="1071465"/>
              <a:ext cx="228600" cy="1752600"/>
            </a:xfrm>
            <a:prstGeom prst="rightBracket">
              <a:avLst>
                <a:gd name="adj" fmla="val 0"/>
              </a:avLst>
            </a:prstGeom>
            <a:ln w="38100">
              <a:solidFill>
                <a:srgbClr val="25B570"/>
              </a:solidFill>
            </a:ln>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sp>
          <p:nvSpPr>
            <p:cNvPr id="9" name="Rectangle 8">
              <a:extLst>
                <a:ext uri="{FF2B5EF4-FFF2-40B4-BE49-F238E27FC236}">
                  <a16:creationId xmlns:a16="http://schemas.microsoft.com/office/drawing/2014/main" id="{6CC08BEC-F0BE-0641-9A86-12EC6659C3BF}"/>
                </a:ext>
              </a:extLst>
            </p:cNvPr>
            <p:cNvSpPr/>
            <p:nvPr/>
          </p:nvSpPr>
          <p:spPr>
            <a:xfrm>
              <a:off x="9944100" y="1676400"/>
              <a:ext cx="7620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90000"/>
                </a:lnSpc>
              </a:pPr>
              <a:endParaRPr lang="en-US" dirty="0" err="1"/>
            </a:p>
          </p:txBody>
        </p:sp>
        <p:sp>
          <p:nvSpPr>
            <p:cNvPr id="10" name="TextBox 10">
              <a:extLst>
                <a:ext uri="{FF2B5EF4-FFF2-40B4-BE49-F238E27FC236}">
                  <a16:creationId xmlns:a16="http://schemas.microsoft.com/office/drawing/2014/main" id="{3F03EEB1-1EFD-1243-B740-756C3DFCB374}"/>
                </a:ext>
              </a:extLst>
            </p:cNvPr>
            <p:cNvSpPr txBox="1"/>
            <p:nvPr/>
          </p:nvSpPr>
          <p:spPr>
            <a:xfrm>
              <a:off x="9448800" y="2041463"/>
              <a:ext cx="1752600" cy="25853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90000"/>
                </a:lnSpc>
              </a:pPr>
              <a:r>
                <a:rPr lang="en-US" sz="1200" b="1" dirty="0">
                  <a:solidFill>
                    <a:srgbClr val="25B570"/>
                  </a:solidFill>
                </a:rPr>
                <a:t>KEY TERMS</a:t>
              </a:r>
            </a:p>
          </p:txBody>
        </p:sp>
        <p:pic>
          <p:nvPicPr>
            <p:cNvPr id="11" name="Picture 10">
              <a:extLst>
                <a:ext uri="{FF2B5EF4-FFF2-40B4-BE49-F238E27FC236}">
                  <a16:creationId xmlns:a16="http://schemas.microsoft.com/office/drawing/2014/main" id="{CB3BACEC-0380-5644-9779-B2FFCD4712B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30408" y="1680890"/>
              <a:ext cx="596900" cy="323134"/>
            </a:xfrm>
            <a:prstGeom prst="rect">
              <a:avLst/>
            </a:prstGeom>
          </p:spPr>
        </p:pic>
      </p:grpSp>
    </p:spTree>
    <p:extLst>
      <p:ext uri="{BB962C8B-B14F-4D97-AF65-F5344CB8AC3E}">
        <p14:creationId xmlns:p14="http://schemas.microsoft.com/office/powerpoint/2010/main" val="15436621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entagon 11">
            <a:extLst>
              <a:ext uri="{FF2B5EF4-FFF2-40B4-BE49-F238E27FC236}">
                <a16:creationId xmlns:a16="http://schemas.microsoft.com/office/drawing/2014/main" id="{602DA9EA-1C49-BB4E-A4AC-8EFFA7709F20}"/>
              </a:ext>
            </a:extLst>
          </p:cNvPr>
          <p:cNvSpPr/>
          <p:nvPr/>
        </p:nvSpPr>
        <p:spPr>
          <a:xfrm>
            <a:off x="0" y="457200"/>
            <a:ext cx="2667000" cy="685800"/>
          </a:xfrm>
          <a:prstGeom prst="homePlate">
            <a:avLst/>
          </a:prstGeom>
          <a:solidFill>
            <a:srgbClr val="B244AD"/>
          </a:solidFill>
          <a:ln>
            <a:solidFill>
              <a:srgbClr val="B244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dirty="0" err="1"/>
          </a:p>
        </p:txBody>
      </p:sp>
      <p:sp>
        <p:nvSpPr>
          <p:cNvPr id="2" name="Title 1">
            <a:extLst>
              <a:ext uri="{FF2B5EF4-FFF2-40B4-BE49-F238E27FC236}">
                <a16:creationId xmlns:a16="http://schemas.microsoft.com/office/drawing/2014/main" id="{5E04BA07-FCB9-924B-819C-9F11FBE87DBC}"/>
              </a:ext>
            </a:extLst>
          </p:cNvPr>
          <p:cNvSpPr>
            <a:spLocks noGrp="1"/>
          </p:cNvSpPr>
          <p:nvPr>
            <p:ph type="title"/>
          </p:nvPr>
        </p:nvSpPr>
        <p:spPr/>
        <p:txBody>
          <a:bodyPr/>
          <a:lstStyle/>
          <a:p>
            <a:r>
              <a:rPr lang="en-US" dirty="0">
                <a:solidFill>
                  <a:schemeClr val="bg1"/>
                </a:solidFill>
              </a:rPr>
              <a:t>Review</a:t>
            </a:r>
          </a:p>
        </p:txBody>
      </p:sp>
      <p:sp>
        <p:nvSpPr>
          <p:cNvPr id="3" name="Text Placeholder 2">
            <a:extLst>
              <a:ext uri="{FF2B5EF4-FFF2-40B4-BE49-F238E27FC236}">
                <a16:creationId xmlns:a16="http://schemas.microsoft.com/office/drawing/2014/main" id="{594B58D3-88AD-654E-9389-5BFF6E385D84}"/>
              </a:ext>
            </a:extLst>
          </p:cNvPr>
          <p:cNvSpPr>
            <a:spLocks noGrp="1"/>
          </p:cNvSpPr>
          <p:nvPr>
            <p:ph type="body" sz="quarter" idx="10"/>
          </p:nvPr>
        </p:nvSpPr>
        <p:spPr>
          <a:xfrm>
            <a:off x="716280" y="1828800"/>
            <a:ext cx="10621268" cy="2697533"/>
          </a:xfrm>
        </p:spPr>
        <p:txBody>
          <a:bodyPr>
            <a:normAutofit/>
          </a:bodyPr>
          <a:lstStyle/>
          <a:p>
            <a:r>
              <a:rPr lang="en-US" dirty="0">
                <a:solidFill>
                  <a:srgbClr val="00B0F0"/>
                </a:solidFill>
              </a:rPr>
              <a:t>&gt; </a:t>
            </a:r>
            <a:r>
              <a:rPr lang="en-US" dirty="0"/>
              <a:t>Use the vertical line test to determine whether each graph represents a function.</a:t>
            </a:r>
            <a:endParaRPr lang="en-IN" dirty="0"/>
          </a:p>
        </p:txBody>
      </p:sp>
      <p:sp>
        <p:nvSpPr>
          <p:cNvPr id="7" name="Rounded Rectangle 6">
            <a:extLst>
              <a:ext uri="{FF2B5EF4-FFF2-40B4-BE49-F238E27FC236}">
                <a16:creationId xmlns:a16="http://schemas.microsoft.com/office/drawing/2014/main" id="{BC6F5720-09AD-A244-A124-0E05036896F7}"/>
              </a:ext>
            </a:extLst>
          </p:cNvPr>
          <p:cNvSpPr/>
          <p:nvPr/>
        </p:nvSpPr>
        <p:spPr>
          <a:xfrm>
            <a:off x="745748" y="4731603"/>
            <a:ext cx="10591800" cy="1059597"/>
          </a:xfrm>
          <a:prstGeom prst="roundRect">
            <a:avLst>
              <a:gd name="adj" fmla="val 50000"/>
            </a:avLst>
          </a:prstGeom>
          <a:solidFill>
            <a:srgbClr val="E6F4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dirty="0" err="1"/>
          </a:p>
        </p:txBody>
      </p:sp>
      <p:sp>
        <p:nvSpPr>
          <p:cNvPr id="8" name="Rounded Rectangle 7">
            <a:extLst>
              <a:ext uri="{FF2B5EF4-FFF2-40B4-BE49-F238E27FC236}">
                <a16:creationId xmlns:a16="http://schemas.microsoft.com/office/drawing/2014/main" id="{3CF2D4E7-7453-8947-9DDC-AE25B62C9C20}"/>
              </a:ext>
            </a:extLst>
          </p:cNvPr>
          <p:cNvSpPr/>
          <p:nvPr/>
        </p:nvSpPr>
        <p:spPr>
          <a:xfrm>
            <a:off x="6934200" y="4731603"/>
            <a:ext cx="4403348" cy="1059597"/>
          </a:xfrm>
          <a:prstGeom prst="roundRect">
            <a:avLst>
              <a:gd name="adj" fmla="val 50000"/>
            </a:avLst>
          </a:prstGeom>
          <a:solidFill>
            <a:srgbClr val="007D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dirty="0" err="1"/>
          </a:p>
        </p:txBody>
      </p:sp>
      <p:sp>
        <p:nvSpPr>
          <p:cNvPr id="9" name="TextBox 8">
            <a:extLst>
              <a:ext uri="{FF2B5EF4-FFF2-40B4-BE49-F238E27FC236}">
                <a16:creationId xmlns:a16="http://schemas.microsoft.com/office/drawing/2014/main" id="{F8BF1401-DC07-4A48-9A99-5CAF0420C012}"/>
              </a:ext>
            </a:extLst>
          </p:cNvPr>
          <p:cNvSpPr txBox="1"/>
          <p:nvPr/>
        </p:nvSpPr>
        <p:spPr>
          <a:xfrm>
            <a:off x="7467600" y="4859562"/>
            <a:ext cx="3657600" cy="830997"/>
          </a:xfrm>
          <a:prstGeom prst="rect">
            <a:avLst/>
          </a:prstGeom>
          <a:noFill/>
        </p:spPr>
        <p:txBody>
          <a:bodyPr wrap="square" rtlCol="0">
            <a:spAutoFit/>
          </a:bodyPr>
          <a:lstStyle/>
          <a:p>
            <a:r>
              <a:rPr lang="en-US" sz="1600" b="1" dirty="0">
                <a:solidFill>
                  <a:schemeClr val="bg2"/>
                </a:solidFill>
              </a:rPr>
              <a:t>How do you use straight lines</a:t>
            </a:r>
          </a:p>
          <a:p>
            <a:r>
              <a:rPr lang="en-US" sz="1600" b="1" dirty="0">
                <a:solidFill>
                  <a:schemeClr val="bg2"/>
                </a:solidFill>
              </a:rPr>
              <a:t>and angles to represent rigid</a:t>
            </a:r>
          </a:p>
          <a:p>
            <a:r>
              <a:rPr lang="en-US" sz="1600" b="1" dirty="0">
                <a:solidFill>
                  <a:schemeClr val="bg2"/>
                </a:solidFill>
              </a:rPr>
              <a:t>motion transformations?</a:t>
            </a:r>
            <a:endParaRPr lang="en-IN" sz="1600" dirty="0">
              <a:solidFill>
                <a:schemeClr val="bg2"/>
              </a:solidFill>
            </a:endParaRPr>
          </a:p>
        </p:txBody>
      </p:sp>
      <p:sp>
        <p:nvSpPr>
          <p:cNvPr id="10" name="TextBox 9">
            <a:extLst>
              <a:ext uri="{FF2B5EF4-FFF2-40B4-BE49-F238E27FC236}">
                <a16:creationId xmlns:a16="http://schemas.microsoft.com/office/drawing/2014/main" id="{F94D29E1-67F3-C342-8034-C537A83C9AB6}"/>
              </a:ext>
            </a:extLst>
          </p:cNvPr>
          <p:cNvSpPr txBox="1"/>
          <p:nvPr/>
        </p:nvSpPr>
        <p:spPr>
          <a:xfrm>
            <a:off x="1121228" y="4977825"/>
            <a:ext cx="5524423" cy="584775"/>
          </a:xfrm>
          <a:prstGeom prst="rect">
            <a:avLst/>
          </a:prstGeom>
          <a:noFill/>
        </p:spPr>
        <p:txBody>
          <a:bodyPr wrap="square" rtlCol="0">
            <a:spAutoFit/>
          </a:bodyPr>
          <a:lstStyle/>
          <a:p>
            <a:r>
              <a:rPr lang="en-US" sz="1600" dirty="0"/>
              <a:t>You know a lot about rigid motions, such as</a:t>
            </a:r>
          </a:p>
          <a:p>
            <a:r>
              <a:rPr lang="en-US" sz="1600" dirty="0"/>
              <a:t>translations, reflections, and rotations.</a:t>
            </a:r>
            <a:endParaRPr lang="en-US" sz="1600" dirty="0">
              <a:solidFill>
                <a:schemeClr val="accent6"/>
              </a:solidFill>
            </a:endParaRPr>
          </a:p>
        </p:txBody>
      </p:sp>
      <p:pic>
        <p:nvPicPr>
          <p:cNvPr id="4" name="Picture 3"/>
          <p:cNvPicPr>
            <a:picLocks noChangeAspect="1"/>
          </p:cNvPicPr>
          <p:nvPr/>
        </p:nvPicPr>
        <p:blipFill>
          <a:blip r:embed="rId3" cstate="print"/>
          <a:stretch>
            <a:fillRect/>
          </a:stretch>
        </p:blipFill>
        <p:spPr>
          <a:xfrm>
            <a:off x="914400" y="2221137"/>
            <a:ext cx="7134225" cy="2409825"/>
          </a:xfrm>
          <a:prstGeom prst="rect">
            <a:avLst/>
          </a:prstGeom>
        </p:spPr>
      </p:pic>
    </p:spTree>
    <p:extLst>
      <p:ext uri="{BB962C8B-B14F-4D97-AF65-F5344CB8AC3E}">
        <p14:creationId xmlns:p14="http://schemas.microsoft.com/office/powerpoint/2010/main" val="4098127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F5B63-56E8-1446-B092-55189AC446C9}"/>
              </a:ext>
            </a:extLst>
          </p:cNvPr>
          <p:cNvSpPr>
            <a:spLocks noGrp="1"/>
          </p:cNvSpPr>
          <p:nvPr>
            <p:ph type="title"/>
          </p:nvPr>
        </p:nvSpPr>
        <p:spPr>
          <a:xfrm>
            <a:off x="1600200" y="479425"/>
            <a:ext cx="3962400" cy="892175"/>
          </a:xfrm>
        </p:spPr>
        <p:txBody>
          <a:bodyPr/>
          <a:lstStyle/>
          <a:p>
            <a:r>
              <a:rPr lang="en-US" dirty="0"/>
              <a:t>Getting Started</a:t>
            </a:r>
          </a:p>
        </p:txBody>
      </p:sp>
      <p:sp>
        <p:nvSpPr>
          <p:cNvPr id="4" name="Content Placeholder 3"/>
          <p:cNvSpPr>
            <a:spLocks noGrp="1"/>
          </p:cNvSpPr>
          <p:nvPr>
            <p:ph idx="1"/>
          </p:nvPr>
        </p:nvSpPr>
        <p:spPr>
          <a:xfrm>
            <a:off x="685800" y="1371600"/>
            <a:ext cx="8534400" cy="4572001"/>
          </a:xfrm>
        </p:spPr>
        <p:txBody>
          <a:bodyPr/>
          <a:lstStyle/>
          <a:p>
            <a:pPr marL="0" indent="0">
              <a:buNone/>
            </a:pPr>
            <a:r>
              <a:rPr lang="en-US" sz="2800" dirty="0"/>
              <a:t>Transformation Machine</a:t>
            </a:r>
          </a:p>
          <a:p>
            <a:pPr marL="0" indent="0">
              <a:buNone/>
            </a:pPr>
            <a:r>
              <a:rPr lang="en-US" dirty="0"/>
              <a:t>You have learned about function machines, which take a value as input and output another value. In this topic, you will learn to think about geometric rigid motions as functions. You can represent these functions with function machines—or transformation machines—as well.</a:t>
            </a:r>
          </a:p>
          <a:p>
            <a:pPr marL="457200" indent="-457200">
              <a:buFont typeface="+mj-lt"/>
              <a:buAutoNum type="arabicPeriod"/>
            </a:pPr>
            <a:r>
              <a:rPr lang="en-US" dirty="0"/>
              <a:t>Each transformation machine on the left shows a different rigid motion. For each transformation machine on the right, draw an input shape on patty paper. Then apply the transformation and draw the output shape.</a:t>
            </a:r>
          </a:p>
        </p:txBody>
      </p:sp>
      <p:pic>
        <p:nvPicPr>
          <p:cNvPr id="11" name="Picture 10">
            <a:extLst>
              <a:ext uri="{FF2B5EF4-FFF2-40B4-BE49-F238E27FC236}">
                <a16:creationId xmlns:a16="http://schemas.microsoft.com/office/drawing/2014/main" id="{ACC82EA8-5AB6-994F-979C-4D78F15E1BE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600" y="250825"/>
            <a:ext cx="977900" cy="977900"/>
          </a:xfrm>
          <a:prstGeom prst="rect">
            <a:avLst/>
          </a:prstGeom>
        </p:spPr>
      </p:pic>
      <p:grpSp>
        <p:nvGrpSpPr>
          <p:cNvPr id="5" name="Group 4"/>
          <p:cNvGrpSpPr/>
          <p:nvPr/>
        </p:nvGrpSpPr>
        <p:grpSpPr>
          <a:xfrm>
            <a:off x="9753600" y="2857500"/>
            <a:ext cx="1905000" cy="2781300"/>
            <a:chOff x="12725400" y="1555283"/>
            <a:chExt cx="1905000" cy="2781300"/>
          </a:xfrm>
        </p:grpSpPr>
        <p:sp>
          <p:nvSpPr>
            <p:cNvPr id="6" name="TextBox 5">
              <a:extLst>
                <a:ext uri="{FF2B5EF4-FFF2-40B4-BE49-F238E27FC236}">
                  <a16:creationId xmlns:a16="http://schemas.microsoft.com/office/drawing/2014/main" id="{6442CD4C-A8D6-4349-9AFF-AD42A67E5E4F}"/>
                </a:ext>
              </a:extLst>
            </p:cNvPr>
            <p:cNvSpPr txBox="1"/>
            <p:nvPr/>
          </p:nvSpPr>
          <p:spPr>
            <a:xfrm>
              <a:off x="12725400" y="1981200"/>
              <a:ext cx="1905000" cy="2314544"/>
            </a:xfrm>
            <a:prstGeom prst="rect">
              <a:avLst/>
            </a:prstGeom>
            <a:noFill/>
          </p:spPr>
          <p:txBody>
            <a:bodyPr wrap="square" rtlCol="0">
              <a:spAutoFit/>
            </a:bodyPr>
            <a:lstStyle/>
            <a:p>
              <a:pPr>
                <a:lnSpc>
                  <a:spcPct val="150000"/>
                </a:lnSpc>
              </a:pPr>
              <a:r>
                <a:rPr lang="en-US" sz="1400" dirty="0"/>
                <a:t>A </a:t>
              </a:r>
              <a:r>
                <a:rPr lang="en-US" sz="1400" b="1" dirty="0"/>
                <a:t>function </a:t>
              </a:r>
              <a:r>
                <a:rPr lang="en-US" sz="1400" dirty="0"/>
                <a:t>takes</a:t>
              </a:r>
            </a:p>
            <a:p>
              <a:pPr>
                <a:lnSpc>
                  <a:spcPct val="150000"/>
                </a:lnSpc>
              </a:pPr>
              <a:r>
                <a:rPr lang="en-US" sz="1400" dirty="0"/>
                <a:t>points, distances,</a:t>
              </a:r>
            </a:p>
            <a:p>
              <a:pPr>
                <a:lnSpc>
                  <a:spcPct val="150000"/>
                </a:lnSpc>
              </a:pPr>
              <a:r>
                <a:rPr lang="en-US" sz="1400" dirty="0"/>
                <a:t>and angles as</a:t>
              </a:r>
            </a:p>
            <a:p>
              <a:pPr>
                <a:lnSpc>
                  <a:spcPct val="150000"/>
                </a:lnSpc>
              </a:pPr>
              <a:r>
                <a:rPr lang="en-US" sz="1400" dirty="0"/>
                <a:t>inputs and outputs</a:t>
              </a:r>
            </a:p>
            <a:p>
              <a:pPr>
                <a:lnSpc>
                  <a:spcPct val="150000"/>
                </a:lnSpc>
              </a:pPr>
              <a:r>
                <a:rPr lang="en-US" sz="1400" dirty="0"/>
                <a:t>a new set of points</a:t>
              </a:r>
            </a:p>
            <a:p>
              <a:pPr>
                <a:lnSpc>
                  <a:spcPct val="150000"/>
                </a:lnSpc>
              </a:pPr>
              <a:r>
                <a:rPr lang="en-US" sz="1400" dirty="0"/>
                <a:t>after applying</a:t>
              </a:r>
            </a:p>
            <a:p>
              <a:pPr>
                <a:lnSpc>
                  <a:spcPct val="150000"/>
                </a:lnSpc>
              </a:pPr>
              <a:r>
                <a:rPr lang="en-US" sz="1400" dirty="0"/>
                <a:t>a transformation.</a:t>
              </a:r>
              <a:endParaRPr lang="en-US" sz="1400" dirty="0">
                <a:solidFill>
                  <a:schemeClr val="accent6"/>
                </a:solidFill>
              </a:endParaRPr>
            </a:p>
          </p:txBody>
        </p:sp>
        <p:sp>
          <p:nvSpPr>
            <p:cNvPr id="7" name="TextBox 6">
              <a:extLst>
                <a:ext uri="{FF2B5EF4-FFF2-40B4-BE49-F238E27FC236}">
                  <a16:creationId xmlns:a16="http://schemas.microsoft.com/office/drawing/2014/main" id="{6CA1B232-BD83-EF4A-958E-3E086F58C7AB}"/>
                </a:ext>
              </a:extLst>
            </p:cNvPr>
            <p:cNvSpPr txBox="1"/>
            <p:nvPr/>
          </p:nvSpPr>
          <p:spPr>
            <a:xfrm>
              <a:off x="12725400" y="1722668"/>
              <a:ext cx="1752600" cy="258532"/>
            </a:xfrm>
            <a:prstGeom prst="rect">
              <a:avLst/>
            </a:prstGeom>
            <a:noFill/>
          </p:spPr>
          <p:txBody>
            <a:bodyPr wrap="square" rtlCol="0">
              <a:spAutoFit/>
            </a:bodyPr>
            <a:lstStyle/>
            <a:p>
              <a:pPr>
                <a:lnSpc>
                  <a:spcPct val="90000"/>
                </a:lnSpc>
              </a:pPr>
              <a:r>
                <a:rPr lang="en-US" sz="1200" b="1" dirty="0">
                  <a:solidFill>
                    <a:schemeClr val="accent5"/>
                  </a:solidFill>
                </a:rPr>
                <a:t>THINK ABOUT...</a:t>
              </a:r>
            </a:p>
          </p:txBody>
        </p:sp>
        <p:cxnSp>
          <p:nvCxnSpPr>
            <p:cNvPr id="8" name="Straight Connector 7">
              <a:extLst>
                <a:ext uri="{FF2B5EF4-FFF2-40B4-BE49-F238E27FC236}">
                  <a16:creationId xmlns:a16="http://schemas.microsoft.com/office/drawing/2014/main" id="{7E732FCC-64F8-794C-941D-EDAA0E55E197}"/>
                </a:ext>
              </a:extLst>
            </p:cNvPr>
            <p:cNvCxnSpPr>
              <a:cxnSpLocks/>
            </p:cNvCxnSpPr>
            <p:nvPr/>
          </p:nvCxnSpPr>
          <p:spPr>
            <a:xfrm>
              <a:off x="12725400" y="1555283"/>
              <a:ext cx="1752600" cy="0"/>
            </a:xfrm>
            <a:prstGeom prst="line">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A0C683E9-708E-4C46-AB89-29D74F127B48}"/>
                </a:ext>
              </a:extLst>
            </p:cNvPr>
            <p:cNvCxnSpPr>
              <a:cxnSpLocks/>
            </p:cNvCxnSpPr>
            <p:nvPr/>
          </p:nvCxnSpPr>
          <p:spPr>
            <a:xfrm>
              <a:off x="12725400" y="4336583"/>
              <a:ext cx="1752600" cy="0"/>
            </a:xfrm>
            <a:prstGeom prst="line">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grpSp>
      <p:pic>
        <p:nvPicPr>
          <p:cNvPr id="3" name="Picture 2"/>
          <p:cNvPicPr>
            <a:picLocks noChangeAspect="1"/>
          </p:cNvPicPr>
          <p:nvPr/>
        </p:nvPicPr>
        <p:blipFill>
          <a:blip r:embed="rId4" cstate="print"/>
          <a:stretch>
            <a:fillRect/>
          </a:stretch>
        </p:blipFill>
        <p:spPr>
          <a:xfrm>
            <a:off x="1098550" y="4391025"/>
            <a:ext cx="7115175" cy="2009775"/>
          </a:xfrm>
          <a:prstGeom prst="rect">
            <a:avLst/>
          </a:prstGeom>
        </p:spPr>
      </p:pic>
    </p:spTree>
    <p:extLst>
      <p:ext uri="{BB962C8B-B14F-4D97-AF65-F5344CB8AC3E}">
        <p14:creationId xmlns:p14="http://schemas.microsoft.com/office/powerpoint/2010/main" val="24637085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546FDAA1-9581-2949-AF65-7A94598FB4F6}"/>
              </a:ext>
            </a:extLst>
          </p:cNvPr>
          <p:cNvSpPr>
            <a:spLocks noGrp="1"/>
          </p:cNvSpPr>
          <p:nvPr>
            <p:ph type="title"/>
          </p:nvPr>
        </p:nvSpPr>
        <p:spPr>
          <a:xfrm>
            <a:off x="1283467" y="479426"/>
            <a:ext cx="2526533" cy="511175"/>
          </a:xfrm>
        </p:spPr>
        <p:txBody>
          <a:bodyPr>
            <a:normAutofit/>
          </a:bodyPr>
          <a:lstStyle/>
          <a:p>
            <a:r>
              <a:rPr lang="en-US" sz="2000" dirty="0"/>
              <a:t>Getting Started</a:t>
            </a:r>
          </a:p>
        </p:txBody>
      </p:sp>
      <p:pic>
        <p:nvPicPr>
          <p:cNvPr id="12" name="Picture 11">
            <a:extLst>
              <a:ext uri="{FF2B5EF4-FFF2-40B4-BE49-F238E27FC236}">
                <a16:creationId xmlns:a16="http://schemas.microsoft.com/office/drawing/2014/main" id="{BB04B497-D56C-9C4A-82A7-FC14A4BF439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9014" y="381000"/>
            <a:ext cx="542925" cy="542925"/>
          </a:xfrm>
          <a:prstGeom prst="rect">
            <a:avLst/>
          </a:prstGeom>
        </p:spPr>
      </p:pic>
      <p:pic>
        <p:nvPicPr>
          <p:cNvPr id="5" name="Picture 4"/>
          <p:cNvPicPr>
            <a:picLocks noChangeAspect="1"/>
          </p:cNvPicPr>
          <p:nvPr/>
        </p:nvPicPr>
        <p:blipFill>
          <a:blip r:embed="rId4" cstate="print"/>
          <a:stretch>
            <a:fillRect/>
          </a:stretch>
        </p:blipFill>
        <p:spPr>
          <a:xfrm>
            <a:off x="1066800" y="1019061"/>
            <a:ext cx="7886700" cy="4229100"/>
          </a:xfrm>
          <a:prstGeom prst="rect">
            <a:avLst/>
          </a:prstGeom>
        </p:spPr>
      </p:pic>
    </p:spTree>
    <p:extLst>
      <p:ext uri="{BB962C8B-B14F-4D97-AF65-F5344CB8AC3E}">
        <p14:creationId xmlns:p14="http://schemas.microsoft.com/office/powerpoint/2010/main" val="1350357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88E56DDF-99DC-A240-B555-A92D1219AFF0}"/>
              </a:ext>
            </a:extLst>
          </p:cNvPr>
          <p:cNvSpPr>
            <a:spLocks noGrp="1"/>
          </p:cNvSpPr>
          <p:nvPr>
            <p:ph idx="1"/>
          </p:nvPr>
        </p:nvSpPr>
        <p:spPr>
          <a:xfrm>
            <a:off x="685800" y="1600200"/>
            <a:ext cx="7162800" cy="4724400"/>
          </a:xfrm>
        </p:spPr>
        <p:txBody>
          <a:bodyPr>
            <a:normAutofit/>
          </a:bodyPr>
          <a:lstStyle/>
          <a:p>
            <a:pPr marL="457200" indent="-457200">
              <a:buFont typeface="+mj-lt"/>
              <a:buAutoNum type="arabicPeriod" startAt="2"/>
            </a:pPr>
            <a:r>
              <a:rPr lang="en-US" dirty="0"/>
              <a:t>Identify the rigid motion represented by each transformation machine.</a:t>
            </a:r>
          </a:p>
          <a:p>
            <a:pPr marL="457200" indent="-457200">
              <a:buFont typeface="+mj-lt"/>
              <a:buAutoNum type="arabicPeriod" startAt="2"/>
            </a:pPr>
            <a:endParaRPr lang="en-US" b="1" dirty="0">
              <a:solidFill>
                <a:srgbClr val="005185"/>
              </a:solidFill>
            </a:endParaRPr>
          </a:p>
          <a:p>
            <a:pPr marL="457200" indent="-457200">
              <a:buFont typeface="+mj-lt"/>
              <a:buAutoNum type="arabicPeriod" startAt="2"/>
            </a:pPr>
            <a:endParaRPr lang="en-US" b="1" dirty="0">
              <a:solidFill>
                <a:srgbClr val="005185"/>
              </a:solidFill>
            </a:endParaRPr>
          </a:p>
          <a:p>
            <a:pPr marL="457200" indent="-457200">
              <a:buFont typeface="+mj-lt"/>
              <a:buAutoNum type="arabicPeriod" startAt="2"/>
            </a:pPr>
            <a:r>
              <a:rPr lang="en-US" dirty="0"/>
              <a:t>Describe each transformation function.</a:t>
            </a:r>
            <a:r>
              <a:rPr lang="en-US" dirty="0">
                <a:solidFill>
                  <a:srgbClr val="00B0F0"/>
                </a:solidFill>
              </a:rPr>
              <a:t> </a:t>
            </a:r>
            <a:r>
              <a:rPr lang="en-US" b="1" dirty="0">
                <a:solidFill>
                  <a:srgbClr val="005B90"/>
                </a:solidFill>
              </a:rPr>
              <a:t>Explain how each input shape is carried by geometric objects in the transformation machine to result in the output shape.</a:t>
            </a:r>
          </a:p>
        </p:txBody>
      </p:sp>
      <p:sp>
        <p:nvSpPr>
          <p:cNvPr id="11" name="Title 1">
            <a:extLst>
              <a:ext uri="{FF2B5EF4-FFF2-40B4-BE49-F238E27FC236}">
                <a16:creationId xmlns:a16="http://schemas.microsoft.com/office/drawing/2014/main" id="{546FDAA1-9581-2949-AF65-7A94598FB4F6}"/>
              </a:ext>
            </a:extLst>
          </p:cNvPr>
          <p:cNvSpPr>
            <a:spLocks noGrp="1"/>
          </p:cNvSpPr>
          <p:nvPr>
            <p:ph type="title"/>
          </p:nvPr>
        </p:nvSpPr>
        <p:spPr>
          <a:xfrm>
            <a:off x="1283467" y="479426"/>
            <a:ext cx="2526533" cy="511175"/>
          </a:xfrm>
        </p:spPr>
        <p:txBody>
          <a:bodyPr>
            <a:normAutofit/>
          </a:bodyPr>
          <a:lstStyle/>
          <a:p>
            <a:r>
              <a:rPr lang="en-US" sz="2000" dirty="0"/>
              <a:t>Getting Started</a:t>
            </a:r>
          </a:p>
        </p:txBody>
      </p:sp>
      <p:pic>
        <p:nvPicPr>
          <p:cNvPr id="12" name="Picture 11">
            <a:extLst>
              <a:ext uri="{FF2B5EF4-FFF2-40B4-BE49-F238E27FC236}">
                <a16:creationId xmlns:a16="http://schemas.microsoft.com/office/drawing/2014/main" id="{BB04B497-D56C-9C4A-82A7-FC14A4BF439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9014" y="381000"/>
            <a:ext cx="542925" cy="542925"/>
          </a:xfrm>
          <a:prstGeom prst="rect">
            <a:avLst/>
          </a:prstGeom>
        </p:spPr>
      </p:pic>
    </p:spTree>
    <p:extLst>
      <p:ext uri="{BB962C8B-B14F-4D97-AF65-F5344CB8AC3E}">
        <p14:creationId xmlns:p14="http://schemas.microsoft.com/office/powerpoint/2010/main" val="2973815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F5B63-56E8-1446-B092-55189AC446C9}"/>
              </a:ext>
            </a:extLst>
          </p:cNvPr>
          <p:cNvSpPr>
            <a:spLocks noGrp="1"/>
          </p:cNvSpPr>
          <p:nvPr>
            <p:ph type="title"/>
          </p:nvPr>
        </p:nvSpPr>
        <p:spPr>
          <a:xfrm>
            <a:off x="1676400" y="479425"/>
            <a:ext cx="9906000" cy="892175"/>
          </a:xfrm>
        </p:spPr>
        <p:txBody>
          <a:bodyPr/>
          <a:lstStyle/>
          <a:p>
            <a:r>
              <a:rPr lang="en-US" dirty="0"/>
              <a:t>Activity 1</a:t>
            </a:r>
          </a:p>
        </p:txBody>
      </p:sp>
      <mc:AlternateContent xmlns:mc="http://schemas.openxmlformats.org/markup-compatibility/2006">
        <mc:Choice xmlns:a14="http://schemas.microsoft.com/office/drawing/2010/main" Requires="a14">
          <p:sp>
            <p:nvSpPr>
              <p:cNvPr id="9" name="Content Placeholder 8">
                <a:extLst>
                  <a:ext uri="{FF2B5EF4-FFF2-40B4-BE49-F238E27FC236}">
                    <a16:creationId xmlns:a16="http://schemas.microsoft.com/office/drawing/2014/main" id="{8E09BF99-DFE1-4F42-ADA5-624DF4FD686B}"/>
                  </a:ext>
                </a:extLst>
              </p:cNvPr>
              <p:cNvSpPr>
                <a:spLocks noGrp="1"/>
              </p:cNvSpPr>
              <p:nvPr>
                <p:ph idx="1"/>
              </p:nvPr>
            </p:nvSpPr>
            <p:spPr>
              <a:xfrm>
                <a:off x="685800" y="1568836"/>
                <a:ext cx="8534400" cy="4755764"/>
              </a:xfrm>
            </p:spPr>
            <p:txBody>
              <a:bodyPr>
                <a:noAutofit/>
              </a:bodyPr>
              <a:lstStyle/>
              <a:p>
                <a:pPr marL="0" indent="0">
                  <a:buNone/>
                </a:pPr>
                <a:r>
                  <a:rPr lang="en-US" b="1" dirty="0">
                    <a:solidFill>
                      <a:srgbClr val="007DB6"/>
                    </a:solidFill>
                  </a:rPr>
                  <a:t>Lines, Line Segments, and Angles</a:t>
                </a:r>
              </a:p>
              <a:p>
                <a:pPr marL="0" indent="0">
                  <a:buNone/>
                </a:pPr>
                <a:r>
                  <a:rPr lang="en-US" dirty="0"/>
                  <a:t>Points and lines are essential building blocks of geometry. They are called undefined terms.</a:t>
                </a:r>
              </a:p>
              <a:p>
                <a:pPr marL="0" indent="0">
                  <a:buNone/>
                </a:pPr>
                <a:r>
                  <a:rPr lang="en-US" dirty="0"/>
                  <a:t>Recall that a point in geometry has no size or shape, but you represent it using a dot. In a diagram, you can label a point using a capital letter.</a:t>
                </a:r>
              </a:p>
              <a:p>
                <a:pPr marL="0" indent="0">
                  <a:buNone/>
                </a:pPr>
                <a:r>
                  <a:rPr lang="en-US" dirty="0"/>
                  <a:t>A line is a straight, continuous arrangement of an infinite number of points. A line has an infinite length but no width. Arrowheads indicate that a line extends infinitely in opposite directions. In a diagram, you can label a line with a lowercase letter positioned next to the arrowhead.</a:t>
                </a:r>
              </a:p>
              <a:p>
                <a:pPr marL="0" indent="0">
                  <a:buNone/>
                </a:pPr>
                <a:r>
                  <a:rPr lang="en-US" dirty="0"/>
                  <a:t>Points that lie along the same line are called </a:t>
                </a:r>
                <a:r>
                  <a:rPr lang="en-US" b="1" dirty="0"/>
                  <a:t>collinear points</a:t>
                </a:r>
                <a:r>
                  <a:rPr lang="en-US" dirty="0"/>
                  <a:t>. Recall that a line segment is a part of a line between two points on the line, called the endpoints. A distance along a line is the length of a line segment connecting two points on the line. A line segment </a:t>
                </a:r>
                <a14:m>
                  <m:oMath xmlns:m="http://schemas.openxmlformats.org/officeDocument/2006/math">
                    <m:acc>
                      <m:accPr>
                        <m:chr m:val="̅"/>
                        <m:ctrlPr>
                          <a:rPr lang="en-US" i="1">
                            <a:latin typeface="Cambria Math" panose="02040503050406030204" pitchFamily="18" charset="0"/>
                          </a:rPr>
                        </m:ctrlPr>
                      </m:accPr>
                      <m:e>
                        <m:r>
                          <m:rPr>
                            <m:nor/>
                          </m:rPr>
                          <a:rPr lang="en-US" i="1" smtClean="0">
                            <a:latin typeface="Arial" panose="020B0604020202020204" pitchFamily="34" charset="0"/>
                            <a:cs typeface="Arial" panose="020B0604020202020204" pitchFamily="34" charset="0"/>
                          </a:rPr>
                          <m:t>AB</m:t>
                        </m:r>
                      </m:e>
                    </m:acc>
                  </m:oMath>
                </a14:m>
                <a:r>
                  <a:rPr lang="en-US" i="1" dirty="0"/>
                  <a:t> </a:t>
                </a:r>
                <a:r>
                  <a:rPr lang="en-US" dirty="0"/>
                  <a:t>has the distance </a:t>
                </a:r>
                <a:r>
                  <a:rPr lang="en-US" i="1" dirty="0"/>
                  <a:t>AB</a:t>
                </a:r>
                <a:r>
                  <a:rPr lang="en-US" dirty="0"/>
                  <a:t>.</a:t>
                </a:r>
                <a:endParaRPr lang="en-IN" dirty="0"/>
              </a:p>
            </p:txBody>
          </p:sp>
        </mc:Choice>
        <mc:Fallback>
          <p:sp>
            <p:nvSpPr>
              <p:cNvPr id="9" name="Content Placeholder 8">
                <a:extLst>
                  <a:ext uri="{FF2B5EF4-FFF2-40B4-BE49-F238E27FC236}">
                    <a16:creationId xmlns:a16="http://schemas.microsoft.com/office/drawing/2014/main" id="{8E09BF99-DFE1-4F42-ADA5-624DF4FD686B}"/>
                  </a:ext>
                </a:extLst>
              </p:cNvPr>
              <p:cNvSpPr>
                <a:spLocks noGrp="1" noRot="1" noChangeAspect="1" noMove="1" noResize="1" noEditPoints="1" noAdjustHandles="1" noChangeArrowheads="1" noChangeShapeType="1" noTextEdit="1"/>
              </p:cNvSpPr>
              <p:nvPr>
                <p:ph idx="1"/>
              </p:nvPr>
            </p:nvSpPr>
            <p:spPr>
              <a:xfrm>
                <a:off x="685800" y="1568836"/>
                <a:ext cx="8534400" cy="4755764"/>
              </a:xfrm>
              <a:blipFill>
                <a:blip r:embed="rId3"/>
                <a:stretch>
                  <a:fillRect l="-1932" t="-2128" r="-2229"/>
                </a:stretch>
              </a:blipFill>
            </p:spPr>
            <p:txBody>
              <a:bodyPr/>
              <a:lstStyle/>
              <a:p>
                <a:r>
                  <a:rPr lang="en-US">
                    <a:noFill/>
                  </a:rPr>
                  <a:t> </a:t>
                </a:r>
              </a:p>
            </p:txBody>
          </p:sp>
        </mc:Fallback>
      </mc:AlternateContent>
      <p:pic>
        <p:nvPicPr>
          <p:cNvPr id="11" name="Picture 10">
            <a:extLst>
              <a:ext uri="{FF2B5EF4-FFF2-40B4-BE49-F238E27FC236}">
                <a16:creationId xmlns:a16="http://schemas.microsoft.com/office/drawing/2014/main" id="{ACC82EA8-5AB6-994F-979C-4D78F15E1BE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9600" y="250825"/>
            <a:ext cx="977900" cy="977900"/>
          </a:xfrm>
          <a:prstGeom prst="rect">
            <a:avLst/>
          </a:prstGeom>
        </p:spPr>
      </p:pic>
      <p:grpSp>
        <p:nvGrpSpPr>
          <p:cNvPr id="6" name="Group 5"/>
          <p:cNvGrpSpPr/>
          <p:nvPr/>
        </p:nvGrpSpPr>
        <p:grpSpPr>
          <a:xfrm>
            <a:off x="9525000" y="2241083"/>
            <a:ext cx="1905000" cy="2178517"/>
            <a:chOff x="9525000" y="2241083"/>
            <a:chExt cx="1905000" cy="2178517"/>
          </a:xfrm>
        </p:grpSpPr>
        <p:sp>
          <p:nvSpPr>
            <p:cNvPr id="13" name="TextBox 12">
              <a:extLst>
                <a:ext uri="{FF2B5EF4-FFF2-40B4-BE49-F238E27FC236}">
                  <a16:creationId xmlns:a16="http://schemas.microsoft.com/office/drawing/2014/main" id="{6442CD4C-A8D6-4349-9AFF-AD42A67E5E4F}"/>
                </a:ext>
              </a:extLst>
            </p:cNvPr>
            <p:cNvSpPr txBox="1"/>
            <p:nvPr/>
          </p:nvSpPr>
          <p:spPr>
            <a:xfrm>
              <a:off x="9525000" y="2667000"/>
              <a:ext cx="1905000" cy="1668214"/>
            </a:xfrm>
            <a:prstGeom prst="rect">
              <a:avLst/>
            </a:prstGeom>
            <a:noFill/>
          </p:spPr>
          <p:txBody>
            <a:bodyPr wrap="square" rtlCol="0">
              <a:spAutoFit/>
            </a:bodyPr>
            <a:lstStyle/>
            <a:p>
              <a:pPr>
                <a:lnSpc>
                  <a:spcPct val="150000"/>
                </a:lnSpc>
              </a:pPr>
              <a:r>
                <a:rPr lang="en-US" sz="1400" dirty="0"/>
                <a:t>A plane extends</a:t>
              </a:r>
            </a:p>
            <a:p>
              <a:pPr>
                <a:lnSpc>
                  <a:spcPct val="150000"/>
                </a:lnSpc>
              </a:pPr>
              <a:r>
                <a:rPr lang="en-US" sz="1400" dirty="0"/>
                <a:t>infinitely in all</a:t>
              </a:r>
            </a:p>
            <a:p>
              <a:pPr>
                <a:lnSpc>
                  <a:spcPct val="150000"/>
                </a:lnSpc>
              </a:pPr>
              <a:r>
                <a:rPr lang="en-US" sz="1400" dirty="0"/>
                <a:t>directions in two</a:t>
              </a:r>
            </a:p>
            <a:p>
              <a:pPr>
                <a:lnSpc>
                  <a:spcPct val="150000"/>
                </a:lnSpc>
              </a:pPr>
              <a:r>
                <a:rPr lang="en-US" sz="1400" dirty="0"/>
                <a:t>dimensions and has</a:t>
              </a:r>
            </a:p>
            <a:p>
              <a:pPr>
                <a:lnSpc>
                  <a:spcPct val="150000"/>
                </a:lnSpc>
              </a:pPr>
              <a:r>
                <a:rPr lang="en-US" sz="1400" dirty="0"/>
                <a:t>no thickness.</a:t>
              </a:r>
              <a:endParaRPr lang="en-US" sz="1400" dirty="0">
                <a:solidFill>
                  <a:schemeClr val="accent6"/>
                </a:solidFill>
              </a:endParaRPr>
            </a:p>
          </p:txBody>
        </p:sp>
        <p:sp>
          <p:nvSpPr>
            <p:cNvPr id="14" name="TextBox 13">
              <a:extLst>
                <a:ext uri="{FF2B5EF4-FFF2-40B4-BE49-F238E27FC236}">
                  <a16:creationId xmlns:a16="http://schemas.microsoft.com/office/drawing/2014/main" id="{6CA1B232-BD83-EF4A-958E-3E086F58C7AB}"/>
                </a:ext>
              </a:extLst>
            </p:cNvPr>
            <p:cNvSpPr txBox="1"/>
            <p:nvPr/>
          </p:nvSpPr>
          <p:spPr>
            <a:xfrm>
              <a:off x="9525000" y="2408468"/>
              <a:ext cx="1752600" cy="258532"/>
            </a:xfrm>
            <a:prstGeom prst="rect">
              <a:avLst/>
            </a:prstGeom>
            <a:noFill/>
          </p:spPr>
          <p:txBody>
            <a:bodyPr wrap="square" rtlCol="0">
              <a:spAutoFit/>
            </a:bodyPr>
            <a:lstStyle/>
            <a:p>
              <a:pPr>
                <a:lnSpc>
                  <a:spcPct val="90000"/>
                </a:lnSpc>
              </a:pPr>
              <a:r>
                <a:rPr lang="en-US" sz="1200" b="1" dirty="0">
                  <a:solidFill>
                    <a:schemeClr val="accent5"/>
                  </a:solidFill>
                </a:rPr>
                <a:t>REMEMBER...</a:t>
              </a:r>
            </a:p>
          </p:txBody>
        </p:sp>
        <p:cxnSp>
          <p:nvCxnSpPr>
            <p:cNvPr id="15" name="Straight Connector 14">
              <a:extLst>
                <a:ext uri="{FF2B5EF4-FFF2-40B4-BE49-F238E27FC236}">
                  <a16:creationId xmlns:a16="http://schemas.microsoft.com/office/drawing/2014/main" id="{7E732FCC-64F8-794C-941D-EDAA0E55E197}"/>
                </a:ext>
              </a:extLst>
            </p:cNvPr>
            <p:cNvCxnSpPr>
              <a:cxnSpLocks/>
            </p:cNvCxnSpPr>
            <p:nvPr/>
          </p:nvCxnSpPr>
          <p:spPr>
            <a:xfrm>
              <a:off x="9525000" y="2241083"/>
              <a:ext cx="1752600" cy="0"/>
            </a:xfrm>
            <a:prstGeom prst="line">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A0C683E9-708E-4C46-AB89-29D74F127B48}"/>
                </a:ext>
              </a:extLst>
            </p:cNvPr>
            <p:cNvCxnSpPr>
              <a:cxnSpLocks/>
            </p:cNvCxnSpPr>
            <p:nvPr/>
          </p:nvCxnSpPr>
          <p:spPr>
            <a:xfrm>
              <a:off x="9525000" y="4419600"/>
              <a:ext cx="1752600" cy="0"/>
            </a:xfrm>
            <a:prstGeom prst="line">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grpSp>
      <p:pic>
        <p:nvPicPr>
          <p:cNvPr id="3" name="Picture 2"/>
          <p:cNvPicPr>
            <a:picLocks noChangeAspect="1"/>
          </p:cNvPicPr>
          <p:nvPr/>
        </p:nvPicPr>
        <p:blipFill>
          <a:blip r:embed="rId5" cstate="print"/>
          <a:stretch>
            <a:fillRect/>
          </a:stretch>
        </p:blipFill>
        <p:spPr>
          <a:xfrm>
            <a:off x="8634546" y="225425"/>
            <a:ext cx="3067050" cy="1028700"/>
          </a:xfrm>
          <a:prstGeom prst="rect">
            <a:avLst/>
          </a:prstGeom>
        </p:spPr>
      </p:pic>
    </p:spTree>
    <p:extLst>
      <p:ext uri="{BB962C8B-B14F-4D97-AF65-F5344CB8AC3E}">
        <p14:creationId xmlns:p14="http://schemas.microsoft.com/office/powerpoint/2010/main" val="10926803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88E56DDF-99DC-A240-B555-A92D1219AFF0}"/>
              </a:ext>
            </a:extLst>
          </p:cNvPr>
          <p:cNvSpPr>
            <a:spLocks noGrp="1"/>
          </p:cNvSpPr>
          <p:nvPr>
            <p:ph idx="1"/>
          </p:nvPr>
        </p:nvSpPr>
        <p:spPr>
          <a:xfrm>
            <a:off x="685800" y="1295400"/>
            <a:ext cx="6781800" cy="4724400"/>
          </a:xfrm>
        </p:spPr>
        <p:txBody>
          <a:bodyPr>
            <a:normAutofit lnSpcReduction="10000"/>
          </a:bodyPr>
          <a:lstStyle/>
          <a:p>
            <a:pPr marL="457200" indent="-457200">
              <a:buFont typeface="+mj-lt"/>
              <a:buAutoNum type="arabicPeriod"/>
            </a:pPr>
            <a:r>
              <a:rPr lang="en-US" dirty="0"/>
              <a:t>Consider the translation machine from the </a:t>
            </a:r>
            <a:br>
              <a:rPr lang="en-US" dirty="0"/>
            </a:br>
            <a:r>
              <a:rPr lang="en-US" dirty="0"/>
              <a:t>Getting Started.</a:t>
            </a:r>
          </a:p>
          <a:p>
            <a:pPr marL="731520" indent="-457200">
              <a:buFont typeface="+mj-lt"/>
              <a:buAutoNum type="alphaLcParenR"/>
            </a:pPr>
            <a:r>
              <a:rPr lang="en-US" dirty="0"/>
              <a:t>Suppose that the input to the machine is a line as shown. </a:t>
            </a:r>
            <a:r>
              <a:rPr lang="en-US" b="1" dirty="0">
                <a:solidFill>
                  <a:srgbClr val="005B90"/>
                </a:solidFill>
              </a:rPr>
              <a:t>Describe the output of the translation machine.</a:t>
            </a:r>
          </a:p>
          <a:p>
            <a:pPr marL="731520" indent="-457200">
              <a:buFont typeface="+mj-lt"/>
              <a:buAutoNum type="alphaLcParenR"/>
            </a:pPr>
            <a:endParaRPr lang="en-US" b="1" dirty="0">
              <a:solidFill>
                <a:srgbClr val="00B0F0"/>
              </a:solidFill>
            </a:endParaRPr>
          </a:p>
          <a:p>
            <a:pPr marL="731520" indent="-457200">
              <a:buFont typeface="+mj-lt"/>
              <a:buAutoNum type="alphaLcParenR"/>
            </a:pPr>
            <a:endParaRPr lang="en-US" b="1" dirty="0">
              <a:solidFill>
                <a:srgbClr val="00B0F0"/>
              </a:solidFill>
            </a:endParaRPr>
          </a:p>
          <a:p>
            <a:pPr marL="731520" indent="-457200">
              <a:buFont typeface="+mj-lt"/>
              <a:buAutoNum type="alphaLcParenR"/>
            </a:pPr>
            <a:endParaRPr lang="en-US" b="1" dirty="0">
              <a:solidFill>
                <a:srgbClr val="00B0F0"/>
              </a:solidFill>
            </a:endParaRPr>
          </a:p>
          <a:p>
            <a:pPr marL="731520" indent="-457200">
              <a:buFont typeface="+mj-lt"/>
              <a:buAutoNum type="alphaLcParenR"/>
            </a:pPr>
            <a:endParaRPr lang="en-US" b="1" dirty="0">
              <a:solidFill>
                <a:srgbClr val="00B0F0"/>
              </a:solidFill>
            </a:endParaRPr>
          </a:p>
          <a:p>
            <a:pPr marL="731520" indent="-457200">
              <a:buFont typeface="+mj-lt"/>
              <a:buAutoNum type="alphaLcParenR"/>
            </a:pPr>
            <a:r>
              <a:rPr lang="en-US" dirty="0"/>
              <a:t>Suppose that the translation machine is a set of parallel line segments as shown. How does this change the output of the machine when the input </a:t>
            </a:r>
            <a:br>
              <a:rPr lang="en-US" dirty="0"/>
            </a:br>
            <a:r>
              <a:rPr lang="en-US" dirty="0"/>
              <a:t>is a line?</a:t>
            </a:r>
            <a:endParaRPr lang="en-IN" b="1" dirty="0">
              <a:solidFill>
                <a:srgbClr val="00B0F0"/>
              </a:solidFill>
            </a:endParaRPr>
          </a:p>
        </p:txBody>
      </p:sp>
      <p:sp>
        <p:nvSpPr>
          <p:cNvPr id="11" name="Title 1">
            <a:extLst>
              <a:ext uri="{FF2B5EF4-FFF2-40B4-BE49-F238E27FC236}">
                <a16:creationId xmlns:a16="http://schemas.microsoft.com/office/drawing/2014/main" id="{546FDAA1-9581-2949-AF65-7A94598FB4F6}"/>
              </a:ext>
            </a:extLst>
          </p:cNvPr>
          <p:cNvSpPr>
            <a:spLocks noGrp="1"/>
          </p:cNvSpPr>
          <p:nvPr>
            <p:ph type="title"/>
          </p:nvPr>
        </p:nvSpPr>
        <p:spPr>
          <a:xfrm>
            <a:off x="1283467" y="479426"/>
            <a:ext cx="2526533" cy="511175"/>
          </a:xfrm>
        </p:spPr>
        <p:txBody>
          <a:bodyPr>
            <a:normAutofit/>
          </a:bodyPr>
          <a:lstStyle/>
          <a:p>
            <a:r>
              <a:rPr lang="en-US" sz="2000" dirty="0"/>
              <a:t>Activity 1</a:t>
            </a:r>
          </a:p>
        </p:txBody>
      </p:sp>
      <p:pic>
        <p:nvPicPr>
          <p:cNvPr id="12" name="Picture 11">
            <a:extLst>
              <a:ext uri="{FF2B5EF4-FFF2-40B4-BE49-F238E27FC236}">
                <a16:creationId xmlns:a16="http://schemas.microsoft.com/office/drawing/2014/main" id="{BB04B497-D56C-9C4A-82A7-FC14A4BF439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9014" y="381000"/>
            <a:ext cx="542925" cy="542925"/>
          </a:xfrm>
          <a:prstGeom prst="rect">
            <a:avLst/>
          </a:prstGeom>
        </p:spPr>
      </p:pic>
      <p:pic>
        <p:nvPicPr>
          <p:cNvPr id="2" name="Picture 1"/>
          <p:cNvPicPr>
            <a:picLocks noChangeAspect="1"/>
          </p:cNvPicPr>
          <p:nvPr/>
        </p:nvPicPr>
        <p:blipFill>
          <a:blip r:embed="rId4" cstate="print"/>
          <a:stretch>
            <a:fillRect/>
          </a:stretch>
        </p:blipFill>
        <p:spPr>
          <a:xfrm>
            <a:off x="7848600" y="960305"/>
            <a:ext cx="2865707" cy="2468695"/>
          </a:xfrm>
          <a:prstGeom prst="rect">
            <a:avLst/>
          </a:prstGeom>
        </p:spPr>
      </p:pic>
      <p:pic>
        <p:nvPicPr>
          <p:cNvPr id="3" name="Picture 2"/>
          <p:cNvPicPr>
            <a:picLocks noChangeAspect="1"/>
          </p:cNvPicPr>
          <p:nvPr/>
        </p:nvPicPr>
        <p:blipFill>
          <a:blip r:embed="rId5" cstate="print"/>
          <a:stretch>
            <a:fillRect/>
          </a:stretch>
        </p:blipFill>
        <p:spPr>
          <a:xfrm>
            <a:off x="7848600" y="3533826"/>
            <a:ext cx="2914650" cy="2452923"/>
          </a:xfrm>
          <a:prstGeom prst="rect">
            <a:avLst/>
          </a:prstGeom>
        </p:spPr>
      </p:pic>
    </p:spTree>
    <p:extLst>
      <p:ext uri="{BB962C8B-B14F-4D97-AF65-F5344CB8AC3E}">
        <p14:creationId xmlns:p14="http://schemas.microsoft.com/office/powerpoint/2010/main" val="27002513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88E56DDF-99DC-A240-B555-A92D1219AFF0}"/>
              </a:ext>
            </a:extLst>
          </p:cNvPr>
          <p:cNvSpPr>
            <a:spLocks noGrp="1"/>
          </p:cNvSpPr>
          <p:nvPr>
            <p:ph idx="1"/>
          </p:nvPr>
        </p:nvSpPr>
        <p:spPr>
          <a:xfrm>
            <a:off x="685800" y="1600200"/>
            <a:ext cx="7086600" cy="4114800"/>
          </a:xfrm>
        </p:spPr>
        <p:txBody>
          <a:bodyPr>
            <a:normAutofit/>
          </a:bodyPr>
          <a:lstStyle/>
          <a:p>
            <a:pPr marL="457200" indent="-457200">
              <a:buFont typeface="+mj-lt"/>
              <a:buAutoNum type="arabicPeriod" startAt="2"/>
            </a:pPr>
            <a:r>
              <a:rPr lang="en-US" dirty="0"/>
              <a:t>Identify the line segments and distances used in the translation machines in the previous activity.</a:t>
            </a:r>
          </a:p>
          <a:p>
            <a:pPr marL="457200" indent="-457200">
              <a:buFont typeface="+mj-lt"/>
              <a:buAutoNum type="arabicPeriod" startAt="2"/>
            </a:pPr>
            <a:endParaRPr lang="en-US" b="1" dirty="0">
              <a:solidFill>
                <a:srgbClr val="00B0F0"/>
              </a:solidFill>
            </a:endParaRPr>
          </a:p>
          <a:p>
            <a:pPr marL="457200" indent="-457200">
              <a:buFont typeface="+mj-lt"/>
              <a:buAutoNum type="arabicPeriod" startAt="2"/>
            </a:pPr>
            <a:endParaRPr lang="en-US" b="1" dirty="0">
              <a:solidFill>
                <a:srgbClr val="00B0F0"/>
              </a:solidFill>
            </a:endParaRPr>
          </a:p>
          <a:p>
            <a:pPr marL="457200" indent="-457200">
              <a:buFont typeface="+mj-lt"/>
              <a:buAutoNum type="arabicPeriod" startAt="2"/>
            </a:pPr>
            <a:r>
              <a:rPr lang="en-US" dirty="0"/>
              <a:t>Are the line segments in the translation machine in Question 1, part (b), congruent? </a:t>
            </a:r>
            <a:r>
              <a:rPr lang="en-US" b="1" dirty="0">
                <a:solidFill>
                  <a:srgbClr val="005B90"/>
                </a:solidFill>
              </a:rPr>
              <a:t>Use patty paper to justify your answer, and explain your reasoning.</a:t>
            </a:r>
          </a:p>
        </p:txBody>
      </p:sp>
      <p:sp>
        <p:nvSpPr>
          <p:cNvPr id="11" name="Title 1">
            <a:extLst>
              <a:ext uri="{FF2B5EF4-FFF2-40B4-BE49-F238E27FC236}">
                <a16:creationId xmlns:a16="http://schemas.microsoft.com/office/drawing/2014/main" id="{546FDAA1-9581-2949-AF65-7A94598FB4F6}"/>
              </a:ext>
            </a:extLst>
          </p:cNvPr>
          <p:cNvSpPr>
            <a:spLocks noGrp="1"/>
          </p:cNvSpPr>
          <p:nvPr>
            <p:ph type="title"/>
          </p:nvPr>
        </p:nvSpPr>
        <p:spPr>
          <a:xfrm>
            <a:off x="1283467" y="479426"/>
            <a:ext cx="2526533" cy="511175"/>
          </a:xfrm>
        </p:spPr>
        <p:txBody>
          <a:bodyPr>
            <a:normAutofit/>
          </a:bodyPr>
          <a:lstStyle/>
          <a:p>
            <a:r>
              <a:rPr lang="en-US" sz="2000" dirty="0"/>
              <a:t>Activity 1</a:t>
            </a:r>
          </a:p>
        </p:txBody>
      </p:sp>
      <p:pic>
        <p:nvPicPr>
          <p:cNvPr id="12" name="Picture 11">
            <a:extLst>
              <a:ext uri="{FF2B5EF4-FFF2-40B4-BE49-F238E27FC236}">
                <a16:creationId xmlns:a16="http://schemas.microsoft.com/office/drawing/2014/main" id="{BB04B497-D56C-9C4A-82A7-FC14A4BF439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9014" y="381000"/>
            <a:ext cx="542925" cy="542925"/>
          </a:xfrm>
          <a:prstGeom prst="rect">
            <a:avLst/>
          </a:prstGeom>
        </p:spPr>
      </p:pic>
      <p:grpSp>
        <p:nvGrpSpPr>
          <p:cNvPr id="9" name="Group 8"/>
          <p:cNvGrpSpPr/>
          <p:nvPr/>
        </p:nvGrpSpPr>
        <p:grpSpPr>
          <a:xfrm>
            <a:off x="9067800" y="3171090"/>
            <a:ext cx="1905000" cy="2543910"/>
            <a:chOff x="9525000" y="2241083"/>
            <a:chExt cx="1905000" cy="2543910"/>
          </a:xfrm>
        </p:grpSpPr>
        <p:sp>
          <p:nvSpPr>
            <p:cNvPr id="10" name="TextBox 9">
              <a:extLst>
                <a:ext uri="{FF2B5EF4-FFF2-40B4-BE49-F238E27FC236}">
                  <a16:creationId xmlns:a16="http://schemas.microsoft.com/office/drawing/2014/main" id="{6442CD4C-A8D6-4349-9AFF-AD42A67E5E4F}"/>
                </a:ext>
              </a:extLst>
            </p:cNvPr>
            <p:cNvSpPr txBox="1"/>
            <p:nvPr/>
          </p:nvSpPr>
          <p:spPr>
            <a:xfrm>
              <a:off x="9525000" y="2667000"/>
              <a:ext cx="1905000" cy="1991379"/>
            </a:xfrm>
            <a:prstGeom prst="rect">
              <a:avLst/>
            </a:prstGeom>
            <a:noFill/>
          </p:spPr>
          <p:txBody>
            <a:bodyPr wrap="square" rtlCol="0">
              <a:spAutoFit/>
            </a:bodyPr>
            <a:lstStyle/>
            <a:p>
              <a:pPr>
                <a:lnSpc>
                  <a:spcPct val="150000"/>
                </a:lnSpc>
              </a:pPr>
              <a:r>
                <a:rPr lang="en-US" sz="1400" dirty="0"/>
                <a:t>Congruent line</a:t>
              </a:r>
            </a:p>
            <a:p>
              <a:pPr>
                <a:lnSpc>
                  <a:spcPct val="150000"/>
                </a:lnSpc>
              </a:pPr>
              <a:r>
                <a:rPr lang="en-US" sz="1400" dirty="0"/>
                <a:t>segments are line</a:t>
              </a:r>
            </a:p>
            <a:p>
              <a:pPr>
                <a:lnSpc>
                  <a:spcPct val="150000"/>
                </a:lnSpc>
              </a:pPr>
              <a:r>
                <a:rPr lang="en-US" sz="1400" dirty="0"/>
                <a:t>segments that have</a:t>
              </a:r>
            </a:p>
            <a:p>
              <a:pPr>
                <a:lnSpc>
                  <a:spcPct val="150000"/>
                </a:lnSpc>
              </a:pPr>
              <a:r>
                <a:rPr lang="en-US" sz="1400" dirty="0"/>
                <a:t>the same length.</a:t>
              </a:r>
            </a:p>
            <a:p>
              <a:pPr>
                <a:lnSpc>
                  <a:spcPct val="150000"/>
                </a:lnSpc>
              </a:pPr>
              <a:r>
                <a:rPr lang="en-US" sz="1400" dirty="0"/>
                <a:t>They represent</a:t>
              </a:r>
            </a:p>
            <a:p>
              <a:pPr>
                <a:lnSpc>
                  <a:spcPct val="150000"/>
                </a:lnSpc>
              </a:pPr>
              <a:r>
                <a:rPr lang="en-US" sz="1400" dirty="0"/>
                <a:t>equal distances.</a:t>
              </a:r>
              <a:endParaRPr lang="en-US" sz="1400" dirty="0">
                <a:solidFill>
                  <a:schemeClr val="accent6"/>
                </a:solidFill>
              </a:endParaRPr>
            </a:p>
          </p:txBody>
        </p:sp>
        <p:sp>
          <p:nvSpPr>
            <p:cNvPr id="13" name="TextBox 12">
              <a:extLst>
                <a:ext uri="{FF2B5EF4-FFF2-40B4-BE49-F238E27FC236}">
                  <a16:creationId xmlns:a16="http://schemas.microsoft.com/office/drawing/2014/main" id="{6CA1B232-BD83-EF4A-958E-3E086F58C7AB}"/>
                </a:ext>
              </a:extLst>
            </p:cNvPr>
            <p:cNvSpPr txBox="1"/>
            <p:nvPr/>
          </p:nvSpPr>
          <p:spPr>
            <a:xfrm>
              <a:off x="9525000" y="2408468"/>
              <a:ext cx="1752600" cy="258532"/>
            </a:xfrm>
            <a:prstGeom prst="rect">
              <a:avLst/>
            </a:prstGeom>
            <a:noFill/>
          </p:spPr>
          <p:txBody>
            <a:bodyPr wrap="square" rtlCol="0">
              <a:spAutoFit/>
            </a:bodyPr>
            <a:lstStyle/>
            <a:p>
              <a:pPr>
                <a:lnSpc>
                  <a:spcPct val="90000"/>
                </a:lnSpc>
              </a:pPr>
              <a:r>
                <a:rPr lang="en-US" sz="1200" b="1" dirty="0">
                  <a:solidFill>
                    <a:schemeClr val="accent5"/>
                  </a:solidFill>
                </a:rPr>
                <a:t>REMEMBER...</a:t>
              </a:r>
            </a:p>
          </p:txBody>
        </p:sp>
        <p:cxnSp>
          <p:nvCxnSpPr>
            <p:cNvPr id="14" name="Straight Connector 13">
              <a:extLst>
                <a:ext uri="{FF2B5EF4-FFF2-40B4-BE49-F238E27FC236}">
                  <a16:creationId xmlns:a16="http://schemas.microsoft.com/office/drawing/2014/main" id="{7E732FCC-64F8-794C-941D-EDAA0E55E197}"/>
                </a:ext>
              </a:extLst>
            </p:cNvPr>
            <p:cNvCxnSpPr>
              <a:cxnSpLocks/>
            </p:cNvCxnSpPr>
            <p:nvPr/>
          </p:nvCxnSpPr>
          <p:spPr>
            <a:xfrm>
              <a:off x="9525000" y="2241083"/>
              <a:ext cx="1752600" cy="0"/>
            </a:xfrm>
            <a:prstGeom prst="line">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0C683E9-708E-4C46-AB89-29D74F127B48}"/>
                </a:ext>
              </a:extLst>
            </p:cNvPr>
            <p:cNvCxnSpPr>
              <a:cxnSpLocks/>
            </p:cNvCxnSpPr>
            <p:nvPr/>
          </p:nvCxnSpPr>
          <p:spPr>
            <a:xfrm>
              <a:off x="9525000" y="4784993"/>
              <a:ext cx="1752600" cy="0"/>
            </a:xfrm>
            <a:prstGeom prst="line">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58540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Carnegie Learning">
  <a:themeElements>
    <a:clrScheme name="Custom 4">
      <a:dk1>
        <a:srgbClr val="000000"/>
      </a:dk1>
      <a:lt1>
        <a:srgbClr val="FFFFFF"/>
      </a:lt1>
      <a:dk2>
        <a:srgbClr val="000000"/>
      </a:dk2>
      <a:lt2>
        <a:srgbClr val="FFFFFF"/>
      </a:lt2>
      <a:accent1>
        <a:srgbClr val="00837F"/>
      </a:accent1>
      <a:accent2>
        <a:srgbClr val="24B570"/>
      </a:accent2>
      <a:accent3>
        <a:srgbClr val="008CCC"/>
      </a:accent3>
      <a:accent4>
        <a:srgbClr val="00BCE7"/>
      </a:accent4>
      <a:accent5>
        <a:srgbClr val="1FBBB0"/>
      </a:accent5>
      <a:accent6>
        <a:srgbClr val="414141"/>
      </a:accent6>
      <a:hlink>
        <a:srgbClr val="00BCE2"/>
      </a:hlink>
      <a:folHlink>
        <a:srgbClr val="82828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lnSpc>
            <a:spcPct val="90000"/>
          </a:lnSpc>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bg1">
              <a:lumMod val="75000"/>
            </a:schemeClr>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dirty="0" err="1" smtClean="0"/>
        </a:defPPr>
      </a:lstStyle>
    </a:txDef>
  </a:objectDefaults>
  <a:extraClrSchemeLst/>
  <a:extLst>
    <a:ext uri="{05A4C25C-085E-4340-85A3-A5531E510DB2}">
      <thm15:themeFamily xmlns:thm15="http://schemas.microsoft.com/office/thememl/2012/main" name="MATHbook-Lesson-Course1-Template" id="{FA973242-FFD8-FC48-911C-4F0681A4F478}" vid="{6570C2DF-3DFE-8A47-9B8D-B1CEB5AAEAE6}"/>
    </a:ext>
  </a:extLst>
</a:theme>
</file>

<file path=ppt/theme/theme2.xml><?xml version="1.0" encoding="utf-8"?>
<a:theme xmlns:a="http://schemas.openxmlformats.org/drawingml/2006/main" name="Office Theme">
  <a:themeElements>
    <a:clrScheme name="Carnegie Learning">
      <a:dk1>
        <a:srgbClr val="000000"/>
      </a:dk1>
      <a:lt1>
        <a:sysClr val="window" lastClr="FFFFFF"/>
      </a:lt1>
      <a:dk2>
        <a:srgbClr val="27224C"/>
      </a:dk2>
      <a:lt2>
        <a:srgbClr val="CBCBCB"/>
      </a:lt2>
      <a:accent1>
        <a:srgbClr val="35ABE2"/>
      </a:accent1>
      <a:accent2>
        <a:srgbClr val="11CDB9"/>
      </a:accent2>
      <a:accent3>
        <a:srgbClr val="F2EA4E"/>
      </a:accent3>
      <a:accent4>
        <a:srgbClr val="92278F"/>
      </a:accent4>
      <a:accent5>
        <a:srgbClr val="CF0C4A"/>
      </a:accent5>
      <a:accent6>
        <a:srgbClr val="27224C"/>
      </a:accent6>
      <a:hlink>
        <a:srgbClr val="35ABE2"/>
      </a:hlink>
      <a:folHlink>
        <a:srgbClr val="82828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arnegie Learning">
      <a:dk1>
        <a:srgbClr val="000000"/>
      </a:dk1>
      <a:lt1>
        <a:sysClr val="window" lastClr="FFFFFF"/>
      </a:lt1>
      <a:dk2>
        <a:srgbClr val="27224C"/>
      </a:dk2>
      <a:lt2>
        <a:srgbClr val="CBCBCB"/>
      </a:lt2>
      <a:accent1>
        <a:srgbClr val="35ABE2"/>
      </a:accent1>
      <a:accent2>
        <a:srgbClr val="11CDB9"/>
      </a:accent2>
      <a:accent3>
        <a:srgbClr val="F2EA4E"/>
      </a:accent3>
      <a:accent4>
        <a:srgbClr val="92278F"/>
      </a:accent4>
      <a:accent5>
        <a:srgbClr val="CF0C4A"/>
      </a:accent5>
      <a:accent6>
        <a:srgbClr val="27224C"/>
      </a:accent6>
      <a:hlink>
        <a:srgbClr val="35ABE2"/>
      </a:hlink>
      <a:folHlink>
        <a:srgbClr val="82828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Carnegie Learning</Template>
  <TotalTime>3466</TotalTime>
  <Words>1477</Words>
  <Application>Microsoft Macintosh PowerPoint</Application>
  <PresentationFormat>Widescreen</PresentationFormat>
  <Paragraphs>185</Paragraphs>
  <Slides>16</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Cambria Math</vt:lpstr>
      <vt:lpstr>OpenSans-Bold</vt:lpstr>
      <vt:lpstr>ProximaNova-Light</vt:lpstr>
      <vt:lpstr>Carnegie Learning</vt:lpstr>
      <vt:lpstr>Put Your Input In, Take Your Output Out</vt:lpstr>
      <vt:lpstr>Learning Goals</vt:lpstr>
      <vt:lpstr>Review</vt:lpstr>
      <vt:lpstr>Getting Started</vt:lpstr>
      <vt:lpstr>Getting Started</vt:lpstr>
      <vt:lpstr>Getting Started</vt:lpstr>
      <vt:lpstr>Activity 1</vt:lpstr>
      <vt:lpstr>Activity 1</vt:lpstr>
      <vt:lpstr>Activity 1</vt:lpstr>
      <vt:lpstr>Activity 1</vt:lpstr>
      <vt:lpstr>Activity 1</vt:lpstr>
      <vt:lpstr>Talk the Talk</vt:lpstr>
      <vt:lpstr>Talk the Talk</vt:lpstr>
      <vt:lpstr>Talk the Talk</vt:lpstr>
      <vt:lpstr>Talk the Talk</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All About that Base… and Height</dc:title>
  <dc:creator>Kozelnik, Sara</dc:creator>
  <cp:lastModifiedBy>Travis, Mary</cp:lastModifiedBy>
  <cp:revision>1826</cp:revision>
  <dcterms:created xsi:type="dcterms:W3CDTF">2021-04-06T19:13:15Z</dcterms:created>
  <dcterms:modified xsi:type="dcterms:W3CDTF">2021-09-17T21:31:03Z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2696289</vt:lpwstr>
  </property>
  <property fmtid="{D5CDD505-2E9C-101B-9397-08002B2CF9AE}" pid="3" name="NXPowerLiteSettings">
    <vt:lpwstr>F98007B004F000</vt:lpwstr>
  </property>
  <property fmtid="{D5CDD505-2E9C-101B-9397-08002B2CF9AE}" pid="4" name="NXPowerLiteVersion">
    <vt:lpwstr>D6.2.10</vt:lpwstr>
  </property>
</Properties>
</file>